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1163" r:id="rId2"/>
    <p:sldId id="1164" r:id="rId3"/>
    <p:sldId id="1166" r:id="rId4"/>
    <p:sldId id="1206" r:id="rId5"/>
    <p:sldId id="1170" r:id="rId6"/>
    <p:sldId id="1224" r:id="rId7"/>
    <p:sldId id="1169" r:id="rId8"/>
    <p:sldId id="1217" r:id="rId9"/>
    <p:sldId id="1174" r:id="rId10"/>
    <p:sldId id="1175" r:id="rId11"/>
  </p:sldIdLst>
  <p:sldSz cx="12190413" cy="6858000"/>
  <p:notesSz cx="6858000" cy="9144000"/>
  <p:embeddedFontLst>
    <p:embeddedFont>
      <p:font typeface="Segoe UI" panose="020B0502040204020203" pitchFamily="34" charset="0"/>
      <p:regular r:id="rId14"/>
      <p:bold r:id="rId15"/>
      <p:italic r:id="rId16"/>
      <p:boldItalic r:id="rId17"/>
    </p:embeddedFont>
    <p:embeddedFont>
      <p:font typeface="Segoe UI Light" panose="020B0502040204020203" pitchFamily="34" charset="0"/>
      <p:regular r:id="rId18"/>
      <p: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340">
          <p15:clr>
            <a:srgbClr val="A4A3A4"/>
          </p15:clr>
        </p15:guide>
        <p15:guide id="5" pos="3840">
          <p15:clr>
            <a:srgbClr val="A4A3A4"/>
          </p15:clr>
        </p15:guide>
        <p15:guide id="6" pos="7332" userDrawn="1">
          <p15:clr>
            <a:srgbClr val="A4A3A4"/>
          </p15:clr>
        </p15:guide>
        <p15:guide id="7" orient="horz" pos="3660">
          <p15:clr>
            <a:srgbClr val="A4A3A4"/>
          </p15:clr>
        </p15:guide>
        <p15:guide id="8" orient="horz" pos="952">
          <p15:clr>
            <a:srgbClr val="A4A3A4"/>
          </p15:clr>
        </p15:guide>
        <p15:guide id="9" pos="341">
          <p15:clr>
            <a:srgbClr val="A4A3A4"/>
          </p15:clr>
        </p15:guide>
        <p15:guide id="10" pos="7337">
          <p15:clr>
            <a:srgbClr val="A4A3A4"/>
          </p15:clr>
        </p15:guide>
        <p15:guide id="11" orient="horz" pos="29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LB-NB-Langner" initials="PL" lastIdx="7" clrIdx="0">
    <p:extLst>
      <p:ext uri="{19B8F6BF-5375-455C-9EA6-DF929625EA0E}">
        <p15:presenceInfo xmlns:p15="http://schemas.microsoft.com/office/powerpoint/2012/main" userId="HLB-NB-Langner" providerId="None"/>
      </p:ext>
    </p:extLst>
  </p:cmAuthor>
  <p:cmAuthor id="2" name="Nina Dworschak" initials="ND" lastIdx="3" clrIdx="1">
    <p:extLst>
      <p:ext uri="{19B8F6BF-5375-455C-9EA6-DF929625EA0E}">
        <p15:presenceInfo xmlns:p15="http://schemas.microsoft.com/office/powerpoint/2012/main" userId="Nina Dworschak" providerId="None"/>
      </p:ext>
    </p:extLst>
  </p:cmAuthor>
  <p:cmAuthor id="3" name="Patrick Langner" initials="PLa" lastIdx="29" clrIdx="2">
    <p:extLst>
      <p:ext uri="{19B8F6BF-5375-455C-9EA6-DF929625EA0E}">
        <p15:presenceInfo xmlns:p15="http://schemas.microsoft.com/office/powerpoint/2012/main" userId="Patrick Lang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2F34"/>
    <a:srgbClr val="EBEBB1"/>
    <a:srgbClr val="B8BF4D"/>
    <a:srgbClr val="B8C04E"/>
    <a:srgbClr val="959F52"/>
    <a:srgbClr val="FAFAFA"/>
    <a:srgbClr val="33444C"/>
    <a:srgbClr val="F7F7F7"/>
    <a:srgbClr val="F8F8F8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6078" autoAdjust="0"/>
  </p:normalViewPr>
  <p:slideViewPr>
    <p:cSldViewPr snapToGrid="0" snapToObjects="1" showGuides="1">
      <p:cViewPr varScale="1">
        <p:scale>
          <a:sx n="98" d="100"/>
          <a:sy n="98" d="100"/>
        </p:scale>
        <p:origin x="72" y="63"/>
      </p:cViewPr>
      <p:guideLst>
        <p:guide orient="horz" pos="278"/>
        <p:guide orient="horz" pos="958"/>
        <p:guide orient="horz" pos="3952"/>
        <p:guide pos="340"/>
        <p:guide pos="3840"/>
        <p:guide pos="7332"/>
        <p:guide orient="horz" pos="3660"/>
        <p:guide orient="horz" pos="952"/>
        <p:guide pos="341"/>
        <p:guide pos="7337"/>
        <p:guide orient="horz" pos="2999"/>
      </p:guideLst>
    </p:cSldViewPr>
  </p:slideViewPr>
  <p:outlineViewPr>
    <p:cViewPr>
      <p:scale>
        <a:sx n="33" d="100"/>
        <a:sy n="33" d="100"/>
      </p:scale>
      <p:origin x="0" y="-5359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 showGuides="1">
      <p:cViewPr varScale="1">
        <p:scale>
          <a:sx n="71" d="100"/>
          <a:sy n="71" d="100"/>
        </p:scale>
        <p:origin x="3978" y="5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"/>
          <p:cNvSpPr>
            <a:spLocks noGrp="1"/>
          </p:cNvSpPr>
          <p:nvPr>
            <p:ph type="ftr" sz="quarter" idx="2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/>
            </a:lvl1pPr>
          </a:lstStyle>
          <a:p>
            <a:endParaRPr lang="de-DE" dirty="0">
              <a:latin typeface="Segoe UI Light" panose="020B0502040204020203" pitchFamily="34" charset="0"/>
            </a:endParaRPr>
          </a:p>
        </p:txBody>
      </p:sp>
      <p:sp>
        <p:nvSpPr>
          <p:cNvPr id="5" name="Foliennummer"/>
          <p:cNvSpPr>
            <a:spLocks noGrp="1"/>
          </p:cNvSpPr>
          <p:nvPr>
            <p:ph type="sldNum" sz="quarter" idx="3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/>
            </a:lvl1pPr>
          </a:lstStyle>
          <a:p>
            <a:fld id="{CD9C266D-9BF6-45DD-93F4-23D3D4380AFF}" type="slidenum">
              <a:rPr lang="de-DE" smtClean="0">
                <a:latin typeface="Segoe UI Light" panose="020B0502040204020203" pitchFamily="34" charset="0"/>
              </a:rPr>
              <a:t>‹Nr.›</a:t>
            </a:fld>
            <a:endParaRPr lang="de-DE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939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"/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432000"/>
            <a:ext cx="6138000" cy="3454424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  <p:txBody>
          <a:bodyPr vert="horz" lIns="0" tIns="0" rIns="0" bIns="0" rtlCol="0" anchor="ctr"/>
          <a:lstStyle/>
          <a:p>
            <a:endParaRPr lang="de-DE" noProof="0" dirty="0"/>
          </a:p>
        </p:txBody>
      </p:sp>
      <p:sp>
        <p:nvSpPr>
          <p:cNvPr id="5" name="Notizen"/>
          <p:cNvSpPr>
            <a:spLocks noGrp="1"/>
          </p:cNvSpPr>
          <p:nvPr>
            <p:ph type="body" sz="quarter" idx="3"/>
          </p:nvPr>
        </p:nvSpPr>
        <p:spPr>
          <a:xfrm>
            <a:off x="359999" y="4248000"/>
            <a:ext cx="6138000" cy="40680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"/>
          <p:cNvSpPr>
            <a:spLocks noGrp="1"/>
          </p:cNvSpPr>
          <p:nvPr>
            <p:ph type="ftr" sz="quarter" idx="4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>
                <a:latin typeface="Segoe UI Light" panose="020B0502040204020203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"/>
          <p:cNvSpPr>
            <a:spLocks noGrp="1"/>
          </p:cNvSpPr>
          <p:nvPr>
            <p:ph type="sldNum" sz="quarter" idx="5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>
                <a:latin typeface="Segoe UI Light" panose="020B0502040204020203" pitchFamily="34" charset="0"/>
              </a:defRPr>
            </a:lvl1pPr>
          </a:lstStyle>
          <a:p>
            <a:fld id="{92DA5471-CC57-402A-9527-36A1D012F6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5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60363" y="431800"/>
            <a:ext cx="6137275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A5471-CC57-402A-9527-36A1D012F698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872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6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A1F5D5A9-5E6E-44A1-86A7-3E909A85A7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394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 1"/>
          <p:cNvSpPr>
            <a:spLocks noGrp="1"/>
          </p:cNvSpPr>
          <p:nvPr>
            <p:ph sz="half" idx="1" hasCustomPrompt="1"/>
          </p:nvPr>
        </p:nvSpPr>
        <p:spPr bwMode="gray">
          <a:xfrm>
            <a:off x="540000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Inhalt 2"/>
          <p:cNvSpPr>
            <a:spLocks noGrp="1"/>
          </p:cNvSpPr>
          <p:nvPr>
            <p:ph sz="half" idx="2" hasCustomPrompt="1"/>
          </p:nvPr>
        </p:nvSpPr>
        <p:spPr bwMode="gray">
          <a:xfrm>
            <a:off x="4393800" y="2944800"/>
            <a:ext cx="3402000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F3DFD6AE-A051-4C95-AE11-39F0A820C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  <p:sp>
        <p:nvSpPr>
          <p:cNvPr id="11" name="Inhalt 2">
            <a:extLst>
              <a:ext uri="{FF2B5EF4-FFF2-40B4-BE49-F238E27FC236}">
                <a16:creationId xmlns:a16="http://schemas.microsoft.com/office/drawing/2014/main" id="{4F215AAF-291F-4D23-ABD3-AF697D79514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 bwMode="gray">
          <a:xfrm>
            <a:off x="8247159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5040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noProof="0"/>
              <a:t>Titelformat durch Klicken bearbeiten</a:t>
            </a:r>
          </a:p>
        </p:txBody>
      </p:sp>
      <p:sp>
        <p:nvSpPr>
          <p:cNvPr id="3" name="Inhalt"/>
          <p:cNvSpPr>
            <a:spLocks noGrp="1"/>
          </p:cNvSpPr>
          <p:nvPr>
            <p:ph type="body" idx="1"/>
          </p:nvPr>
        </p:nvSpPr>
        <p:spPr bwMode="gray">
          <a:xfrm>
            <a:off x="540000" y="2944562"/>
            <a:ext cx="11109600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Datum"/>
          <p:cNvSpPr>
            <a:spLocks noGrp="1"/>
          </p:cNvSpPr>
          <p:nvPr>
            <p:ph type="dt" sz="half" idx="2"/>
          </p:nvPr>
        </p:nvSpPr>
        <p:spPr bwMode="gray">
          <a:xfrm>
            <a:off x="9281505" y="6242862"/>
            <a:ext cx="1955724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3DA2DB-55D7-4384-9617-20EE2EC6B4AB}" type="datetime1">
              <a:rPr lang="de-DE" noProof="0" smtClean="0"/>
              <a:pPr/>
              <a:t>19.03.2021</a:t>
            </a:fld>
            <a:endParaRPr lang="de-DE" noProof="0" dirty="0"/>
          </a:p>
        </p:txBody>
      </p:sp>
      <p:sp>
        <p:nvSpPr>
          <p:cNvPr id="5" name="Fußzeile"/>
          <p:cNvSpPr>
            <a:spLocks noGrp="1"/>
          </p:cNvSpPr>
          <p:nvPr>
            <p:ph type="ftr" sz="quarter" idx="3"/>
          </p:nvPr>
        </p:nvSpPr>
        <p:spPr bwMode="gray">
          <a:xfrm>
            <a:off x="7975770" y="6401212"/>
            <a:ext cx="3261459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noProof="0" dirty="0"/>
              <a:t>Beispiel Master PowerPoint</a:t>
            </a:r>
          </a:p>
        </p:txBody>
      </p:sp>
      <p:sp>
        <p:nvSpPr>
          <p:cNvPr id="6" name="Foliennummer"/>
          <p:cNvSpPr>
            <a:spLocks noGrp="1"/>
          </p:cNvSpPr>
          <p:nvPr>
            <p:ph type="sldNum" sz="quarter" idx="4"/>
          </p:nvPr>
        </p:nvSpPr>
        <p:spPr bwMode="gray">
          <a:xfrm>
            <a:off x="11262629" y="6190178"/>
            <a:ext cx="386971" cy="4159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2CEFE82-39F2-4F47-8A0C-D5AB3496FA5C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9755215-1589-40F8-B207-5861FEBF40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2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0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b="0" kern="1200" cap="all" baseline="0">
          <a:solidFill>
            <a:srgbClr val="009CB4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hyperlink" Target="http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creativecommons.org/licenses/by-sa/4.0/" TargetMode="External"/><Relationship Id="rId4" Type="http://schemas.openxmlformats.org/officeDocument/2006/relationships/hyperlink" Target="https://tu-dresden.de/gsw/jura/igetem/jfbimd13/ressourcen/dateien/dateien/DataJus/DataJus_Zusammenfassung_Gutachten_12-07-18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dfg.de/foerderung/info_wissenschaft/2014/info_wissenschaft_14_68/" TargetMode="External"/><Relationship Id="rId4" Type="http://schemas.openxmlformats.org/officeDocument/2006/relationships/hyperlink" Target="https://ec.europa.eu/research/participants/docs/h2020-funding-guide/cross-cutting-issues/open-access-data-management/open-access_en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dfg.de/foerderung/info_wissenschaft/2014/info_wissenschaft_14_68/" TargetMode="External"/><Relationship Id="rId5" Type="http://schemas.openxmlformats.org/officeDocument/2006/relationships/hyperlink" Target="https://ec.europa.eu/research/participants/docs/h2020-funding-guide/cross-cutting-issues/open-access-data-management/open-access_en.htm" TargetMode="External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HG">
            <a:extLst>
              <a:ext uri="{FF2B5EF4-FFF2-40B4-BE49-F238E27FC236}">
                <a16:creationId xmlns:a16="http://schemas.microsoft.com/office/drawing/2014/main" id="{0F4247E3-878B-444C-A02A-18E62A006481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762" name="Logo Schrift">
            <a:extLst>
              <a:ext uri="{FF2B5EF4-FFF2-40B4-BE49-F238E27FC236}">
                <a16:creationId xmlns:a16="http://schemas.microsoft.com/office/drawing/2014/main" id="{D1D2668A-F54C-4542-8CC2-26B83CAF5DF6}"/>
              </a:ext>
            </a:extLst>
          </p:cNvPr>
          <p:cNvGrpSpPr/>
          <p:nvPr/>
        </p:nvGrpSpPr>
        <p:grpSpPr bwMode="gray">
          <a:xfrm>
            <a:off x="5718431" y="3297861"/>
            <a:ext cx="1988656" cy="543611"/>
            <a:chOff x="5546833" y="3239160"/>
            <a:chExt cx="2922308" cy="798830"/>
          </a:xfrm>
        </p:grpSpPr>
        <p:sp>
          <p:nvSpPr>
            <p:cNvPr id="708" name="Freihandform: Form 707">
              <a:extLst>
                <a:ext uri="{FF2B5EF4-FFF2-40B4-BE49-F238E27FC236}">
                  <a16:creationId xmlns:a16="http://schemas.microsoft.com/office/drawing/2014/main" id="{B4CF8A3B-EF58-4C81-A5E3-ABAF7A958CBC}"/>
                </a:ext>
              </a:extLst>
            </p:cNvPr>
            <p:cNvSpPr/>
            <p:nvPr/>
          </p:nvSpPr>
          <p:spPr bwMode="gray">
            <a:xfrm>
              <a:off x="5546833" y="3249028"/>
              <a:ext cx="610870" cy="751840"/>
            </a:xfrm>
            <a:custGeom>
              <a:avLst/>
              <a:gdLst>
                <a:gd name="connsiteX0" fmla="*/ 447815 w 610870"/>
                <a:gd name="connsiteY0" fmla="*/ 454863 h 751840"/>
                <a:gd name="connsiteX1" fmla="*/ 165875 w 610870"/>
                <a:gd name="connsiteY1" fmla="*/ 454863 h 751840"/>
                <a:gd name="connsiteX2" fmla="*/ 165875 w 610870"/>
                <a:gd name="connsiteY2" fmla="*/ 787552 h 751840"/>
                <a:gd name="connsiteX3" fmla="*/ 0 w 610870"/>
                <a:gd name="connsiteY3" fmla="*/ 787552 h 751840"/>
                <a:gd name="connsiteX4" fmla="*/ 0 w 610870"/>
                <a:gd name="connsiteY4" fmla="*/ 0 h 751840"/>
                <a:gd name="connsiteX5" fmla="*/ 165875 w 610870"/>
                <a:gd name="connsiteY5" fmla="*/ 0 h 751840"/>
                <a:gd name="connsiteX6" fmla="*/ 165875 w 610870"/>
                <a:gd name="connsiteY6" fmla="*/ 313893 h 751840"/>
                <a:gd name="connsiteX7" fmla="*/ 447815 w 610870"/>
                <a:gd name="connsiteY7" fmla="*/ 313893 h 751840"/>
                <a:gd name="connsiteX8" fmla="*/ 447815 w 610870"/>
                <a:gd name="connsiteY8" fmla="*/ 0 h 751840"/>
                <a:gd name="connsiteX9" fmla="*/ 613689 w 610870"/>
                <a:gd name="connsiteY9" fmla="*/ 0 h 751840"/>
                <a:gd name="connsiteX10" fmla="*/ 613689 w 610870"/>
                <a:gd name="connsiteY10" fmla="*/ 787552 h 751840"/>
                <a:gd name="connsiteX11" fmla="*/ 447815 w 610870"/>
                <a:gd name="connsiteY11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51840">
                  <a:moveTo>
                    <a:pt x="447815" y="454863"/>
                  </a:moveTo>
                  <a:lnTo>
                    <a:pt x="165875" y="454863"/>
                  </a:lnTo>
                  <a:lnTo>
                    <a:pt x="165875" y="787552"/>
                  </a:lnTo>
                  <a:lnTo>
                    <a:pt x="0" y="787552"/>
                  </a:lnTo>
                  <a:lnTo>
                    <a:pt x="0" y="0"/>
                  </a:lnTo>
                  <a:lnTo>
                    <a:pt x="165875" y="0"/>
                  </a:lnTo>
                  <a:lnTo>
                    <a:pt x="165875" y="313893"/>
                  </a:lnTo>
                  <a:lnTo>
                    <a:pt x="447815" y="313893"/>
                  </a:lnTo>
                  <a:lnTo>
                    <a:pt x="447815" y="0"/>
                  </a:lnTo>
                  <a:lnTo>
                    <a:pt x="613689" y="0"/>
                  </a:lnTo>
                  <a:lnTo>
                    <a:pt x="613689" y="787552"/>
                  </a:lnTo>
                  <a:lnTo>
                    <a:pt x="447815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0" name="Freihandform: Form 709">
              <a:extLst>
                <a:ext uri="{FF2B5EF4-FFF2-40B4-BE49-F238E27FC236}">
                  <a16:creationId xmlns:a16="http://schemas.microsoft.com/office/drawing/2014/main" id="{AA1A6D2A-8342-48D7-8909-895DBEBB2249}"/>
                </a:ext>
              </a:extLst>
            </p:cNvPr>
            <p:cNvSpPr/>
            <p:nvPr/>
          </p:nvSpPr>
          <p:spPr bwMode="gray">
            <a:xfrm>
              <a:off x="6293504" y="3446856"/>
              <a:ext cx="469900" cy="563880"/>
            </a:xfrm>
            <a:custGeom>
              <a:avLst/>
              <a:gdLst>
                <a:gd name="connsiteX0" fmla="*/ 222263 w 469900"/>
                <a:gd name="connsiteY0" fmla="*/ 372161 h 563880"/>
                <a:gd name="connsiteX1" fmla="*/ 180442 w 469900"/>
                <a:gd name="connsiteY1" fmla="*/ 416332 h 563880"/>
                <a:gd name="connsiteX2" fmla="*/ 268313 w 469900"/>
                <a:gd name="connsiteY2" fmla="*/ 479298 h 563880"/>
                <a:gd name="connsiteX3" fmla="*/ 508432 w 469900"/>
                <a:gd name="connsiteY3" fmla="*/ 425260 h 563880"/>
                <a:gd name="connsiteX4" fmla="*/ 508432 w 469900"/>
                <a:gd name="connsiteY4" fmla="*/ 552602 h 563880"/>
                <a:gd name="connsiteX5" fmla="*/ 268313 w 469900"/>
                <a:gd name="connsiteY5" fmla="*/ 604292 h 563880"/>
                <a:gd name="connsiteX6" fmla="*/ 0 w 469900"/>
                <a:gd name="connsiteY6" fmla="*/ 302146 h 563880"/>
                <a:gd name="connsiteX7" fmla="*/ 283350 w 469900"/>
                <a:gd name="connsiteY7" fmla="*/ 0 h 563880"/>
                <a:gd name="connsiteX8" fmla="*/ 512191 w 469900"/>
                <a:gd name="connsiteY8" fmla="*/ 174803 h 563880"/>
                <a:gd name="connsiteX9" fmla="*/ 323761 w 469900"/>
                <a:gd name="connsiteY9" fmla="*/ 348666 h 563880"/>
                <a:gd name="connsiteX10" fmla="*/ 222263 w 469900"/>
                <a:gd name="connsiteY10" fmla="*/ 372161 h 563880"/>
                <a:gd name="connsiteX11" fmla="*/ 159296 w 469900"/>
                <a:gd name="connsiteY11" fmla="*/ 281470 h 563880"/>
                <a:gd name="connsiteX12" fmla="*/ 159296 w 469900"/>
                <a:gd name="connsiteY12" fmla="*/ 292748 h 563880"/>
                <a:gd name="connsiteX13" fmla="*/ 206756 w 469900"/>
                <a:gd name="connsiteY13" fmla="*/ 271132 h 563880"/>
                <a:gd name="connsiteX14" fmla="*/ 276771 w 469900"/>
                <a:gd name="connsiteY14" fmla="*/ 253276 h 563880"/>
                <a:gd name="connsiteX15" fmla="*/ 353365 w 469900"/>
                <a:gd name="connsiteY15" fmla="*/ 184671 h 563880"/>
                <a:gd name="connsiteX16" fmla="*/ 282410 w 469900"/>
                <a:gd name="connsiteY16" fmla="*/ 124993 h 563880"/>
                <a:gd name="connsiteX17" fmla="*/ 159296 w 469900"/>
                <a:gd name="connsiteY17" fmla="*/ 28147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9900" h="563880">
                  <a:moveTo>
                    <a:pt x="222263" y="372161"/>
                  </a:moveTo>
                  <a:cubicBezTo>
                    <a:pt x="193129" y="378739"/>
                    <a:pt x="180442" y="392367"/>
                    <a:pt x="180442" y="416332"/>
                  </a:cubicBezTo>
                  <a:cubicBezTo>
                    <a:pt x="180442" y="439827"/>
                    <a:pt x="205346" y="479298"/>
                    <a:pt x="268313" y="479298"/>
                  </a:cubicBezTo>
                  <a:cubicBezTo>
                    <a:pt x="336918" y="479298"/>
                    <a:pt x="437477" y="455803"/>
                    <a:pt x="508432" y="425260"/>
                  </a:cubicBezTo>
                  <a:lnTo>
                    <a:pt x="508432" y="552602"/>
                  </a:lnTo>
                  <a:cubicBezTo>
                    <a:pt x="454393" y="583146"/>
                    <a:pt x="370751" y="604292"/>
                    <a:pt x="268313" y="604292"/>
                  </a:cubicBezTo>
                  <a:cubicBezTo>
                    <a:pt x="90221" y="604292"/>
                    <a:pt x="0" y="484937"/>
                    <a:pt x="0" y="302146"/>
                  </a:cubicBezTo>
                  <a:cubicBezTo>
                    <a:pt x="0" y="119355"/>
                    <a:pt x="115125" y="0"/>
                    <a:pt x="283350" y="0"/>
                  </a:cubicBezTo>
                  <a:cubicBezTo>
                    <a:pt x="440296" y="0"/>
                    <a:pt x="512191" y="78003"/>
                    <a:pt x="512191" y="174803"/>
                  </a:cubicBezTo>
                  <a:cubicBezTo>
                    <a:pt x="512191" y="278651"/>
                    <a:pt x="451104" y="319062"/>
                    <a:pt x="323761" y="348666"/>
                  </a:cubicBezTo>
                  <a:lnTo>
                    <a:pt x="222263" y="372161"/>
                  </a:lnTo>
                  <a:close/>
                  <a:moveTo>
                    <a:pt x="159296" y="281470"/>
                  </a:moveTo>
                  <a:lnTo>
                    <a:pt x="159296" y="292748"/>
                  </a:lnTo>
                  <a:cubicBezTo>
                    <a:pt x="167284" y="284759"/>
                    <a:pt x="180911" y="278181"/>
                    <a:pt x="206756" y="271132"/>
                  </a:cubicBezTo>
                  <a:lnTo>
                    <a:pt x="276771" y="253276"/>
                  </a:lnTo>
                  <a:cubicBezTo>
                    <a:pt x="329870" y="239649"/>
                    <a:pt x="353365" y="218503"/>
                    <a:pt x="353365" y="184671"/>
                  </a:cubicBezTo>
                  <a:cubicBezTo>
                    <a:pt x="353365" y="147549"/>
                    <a:pt x="327520" y="124993"/>
                    <a:pt x="282410" y="124993"/>
                  </a:cubicBezTo>
                  <a:cubicBezTo>
                    <a:pt x="204406" y="124993"/>
                    <a:pt x="159296" y="187020"/>
                    <a:pt x="159296" y="281470"/>
                  </a:cubicBezTo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1" name="Freihandform: Form 710">
              <a:extLst>
                <a:ext uri="{FF2B5EF4-FFF2-40B4-BE49-F238E27FC236}">
                  <a16:creationId xmlns:a16="http://schemas.microsoft.com/office/drawing/2014/main" id="{919E0034-32F9-450F-B830-942AC11ADE79}"/>
                </a:ext>
              </a:extLst>
            </p:cNvPr>
            <p:cNvSpPr/>
            <p:nvPr/>
          </p:nvSpPr>
          <p:spPr bwMode="gray">
            <a:xfrm>
              <a:off x="6943376" y="3249028"/>
              <a:ext cx="469900" cy="751840"/>
            </a:xfrm>
            <a:custGeom>
              <a:avLst/>
              <a:gdLst>
                <a:gd name="connsiteX0" fmla="*/ 0 w 469900"/>
                <a:gd name="connsiteY0" fmla="*/ 0 h 751840"/>
                <a:gd name="connsiteX1" fmla="*/ 485876 w 469900"/>
                <a:gd name="connsiteY1" fmla="*/ 0 h 751840"/>
                <a:gd name="connsiteX2" fmla="*/ 485876 w 469900"/>
                <a:gd name="connsiteY2" fmla="*/ 135331 h 751840"/>
                <a:gd name="connsiteX3" fmla="*/ 165405 w 469900"/>
                <a:gd name="connsiteY3" fmla="*/ 135331 h 751840"/>
                <a:gd name="connsiteX4" fmla="*/ 165405 w 469900"/>
                <a:gd name="connsiteY4" fmla="*/ 337388 h 751840"/>
                <a:gd name="connsiteX5" fmla="*/ 437477 w 469900"/>
                <a:gd name="connsiteY5" fmla="*/ 337388 h 751840"/>
                <a:gd name="connsiteX6" fmla="*/ 437477 w 469900"/>
                <a:gd name="connsiteY6" fmla="*/ 470370 h 751840"/>
                <a:gd name="connsiteX7" fmla="*/ 165405 w 469900"/>
                <a:gd name="connsiteY7" fmla="*/ 470370 h 751840"/>
                <a:gd name="connsiteX8" fmla="*/ 165405 w 469900"/>
                <a:gd name="connsiteY8" fmla="*/ 787552 h 751840"/>
                <a:gd name="connsiteX9" fmla="*/ 0 w 469900"/>
                <a:gd name="connsiteY9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9900" h="751840">
                  <a:moveTo>
                    <a:pt x="0" y="0"/>
                  </a:moveTo>
                  <a:lnTo>
                    <a:pt x="485876" y="0"/>
                  </a:lnTo>
                  <a:lnTo>
                    <a:pt x="485876" y="135331"/>
                  </a:lnTo>
                  <a:lnTo>
                    <a:pt x="165405" y="135331"/>
                  </a:lnTo>
                  <a:lnTo>
                    <a:pt x="165405" y="337388"/>
                  </a:lnTo>
                  <a:lnTo>
                    <a:pt x="437477" y="337388"/>
                  </a:lnTo>
                  <a:lnTo>
                    <a:pt x="437477" y="470370"/>
                  </a:lnTo>
                  <a:lnTo>
                    <a:pt x="165405" y="470370"/>
                  </a:lnTo>
                  <a:lnTo>
                    <a:pt x="165405" y="787552"/>
                  </a:lnTo>
                  <a:lnTo>
                    <a:pt x="0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2" name="Freihandform: Form 711">
              <a:extLst>
                <a:ext uri="{FF2B5EF4-FFF2-40B4-BE49-F238E27FC236}">
                  <a16:creationId xmlns:a16="http://schemas.microsoft.com/office/drawing/2014/main" id="{7B320840-D735-40A6-ABCA-5014CC4D7BFA}"/>
                </a:ext>
              </a:extLst>
            </p:cNvPr>
            <p:cNvSpPr/>
            <p:nvPr/>
          </p:nvSpPr>
          <p:spPr bwMode="gray">
            <a:xfrm>
              <a:off x="7559884" y="3239160"/>
              <a:ext cx="610870" cy="798830"/>
            </a:xfrm>
            <a:custGeom>
              <a:avLst/>
              <a:gdLst>
                <a:gd name="connsiteX0" fmla="*/ 0 w 610870"/>
                <a:gd name="connsiteY0" fmla="*/ 16916 h 798830"/>
                <a:gd name="connsiteX1" fmla="*/ 249047 w 610870"/>
                <a:gd name="connsiteY1" fmla="*/ 0 h 798830"/>
                <a:gd name="connsiteX2" fmla="*/ 632485 w 610870"/>
                <a:gd name="connsiteY2" fmla="*/ 405994 h 798830"/>
                <a:gd name="connsiteX3" fmla="*/ 249047 w 610870"/>
                <a:gd name="connsiteY3" fmla="*/ 807758 h 798830"/>
                <a:gd name="connsiteX4" fmla="*/ 0 w 610870"/>
                <a:gd name="connsiteY4" fmla="*/ 795541 h 798830"/>
                <a:gd name="connsiteX5" fmla="*/ 0 w 610870"/>
                <a:gd name="connsiteY5" fmla="*/ 16916 h 798830"/>
                <a:gd name="connsiteX6" fmla="*/ 165875 w 610870"/>
                <a:gd name="connsiteY6" fmla="*/ 668668 h 798830"/>
                <a:gd name="connsiteX7" fmla="*/ 242469 w 610870"/>
                <a:gd name="connsiteY7" fmla="*/ 671957 h 798830"/>
                <a:gd name="connsiteX8" fmla="*/ 461442 w 610870"/>
                <a:gd name="connsiteY8" fmla="*/ 405524 h 798830"/>
                <a:gd name="connsiteX9" fmla="*/ 242469 w 610870"/>
                <a:gd name="connsiteY9" fmla="*/ 134861 h 798830"/>
                <a:gd name="connsiteX10" fmla="*/ 165875 w 610870"/>
                <a:gd name="connsiteY10" fmla="*/ 140500 h 798830"/>
                <a:gd name="connsiteX11" fmla="*/ 165875 w 610870"/>
                <a:gd name="connsiteY11" fmla="*/ 668668 h 79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98830">
                  <a:moveTo>
                    <a:pt x="0" y="16916"/>
                  </a:moveTo>
                  <a:cubicBezTo>
                    <a:pt x="74244" y="3289"/>
                    <a:pt x="182791" y="0"/>
                    <a:pt x="249047" y="0"/>
                  </a:cubicBezTo>
                  <a:cubicBezTo>
                    <a:pt x="508432" y="0"/>
                    <a:pt x="632485" y="141910"/>
                    <a:pt x="632485" y="405994"/>
                  </a:cubicBezTo>
                  <a:cubicBezTo>
                    <a:pt x="632485" y="671017"/>
                    <a:pt x="508432" y="807758"/>
                    <a:pt x="249047" y="807758"/>
                  </a:cubicBezTo>
                  <a:cubicBezTo>
                    <a:pt x="182321" y="807758"/>
                    <a:pt x="70955" y="804469"/>
                    <a:pt x="0" y="795541"/>
                  </a:cubicBezTo>
                  <a:lnTo>
                    <a:pt x="0" y="16916"/>
                  </a:lnTo>
                  <a:close/>
                  <a:moveTo>
                    <a:pt x="165875" y="668668"/>
                  </a:moveTo>
                  <a:cubicBezTo>
                    <a:pt x="190780" y="671017"/>
                    <a:pt x="213335" y="671957"/>
                    <a:pt x="242469" y="671957"/>
                  </a:cubicBezTo>
                  <a:cubicBezTo>
                    <a:pt x="405054" y="671957"/>
                    <a:pt x="461442" y="571398"/>
                    <a:pt x="461442" y="405524"/>
                  </a:cubicBezTo>
                  <a:cubicBezTo>
                    <a:pt x="461442" y="241059"/>
                    <a:pt x="414922" y="134861"/>
                    <a:pt x="242469" y="134861"/>
                  </a:cubicBezTo>
                  <a:cubicBezTo>
                    <a:pt x="213335" y="134861"/>
                    <a:pt x="188430" y="137211"/>
                    <a:pt x="165875" y="140500"/>
                  </a:cubicBezTo>
                  <a:lnTo>
                    <a:pt x="165875" y="668668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3" name="Freihandform: Form 712">
              <a:extLst>
                <a:ext uri="{FF2B5EF4-FFF2-40B4-BE49-F238E27FC236}">
                  <a16:creationId xmlns:a16="http://schemas.microsoft.com/office/drawing/2014/main" id="{8A6E0BA9-3DFE-4673-8CC8-3495D4F5F557}"/>
                </a:ext>
              </a:extLst>
            </p:cNvPr>
            <p:cNvSpPr/>
            <p:nvPr/>
          </p:nvSpPr>
          <p:spPr bwMode="gray">
            <a:xfrm>
              <a:off x="8328171" y="3249028"/>
              <a:ext cx="140970" cy="751840"/>
            </a:xfrm>
            <a:custGeom>
              <a:avLst/>
              <a:gdLst>
                <a:gd name="connsiteX0" fmla="*/ 0 w 140970"/>
                <a:gd name="connsiteY0" fmla="*/ 0 h 751840"/>
                <a:gd name="connsiteX1" fmla="*/ 165874 w 140970"/>
                <a:gd name="connsiteY1" fmla="*/ 0 h 751840"/>
                <a:gd name="connsiteX2" fmla="*/ 165874 w 140970"/>
                <a:gd name="connsiteY2" fmla="*/ 787082 h 751840"/>
                <a:gd name="connsiteX3" fmla="*/ 0 w 140970"/>
                <a:gd name="connsiteY3" fmla="*/ 78708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751840">
                  <a:moveTo>
                    <a:pt x="0" y="0"/>
                  </a:moveTo>
                  <a:lnTo>
                    <a:pt x="165874" y="0"/>
                  </a:lnTo>
                  <a:lnTo>
                    <a:pt x="165874" y="787082"/>
                  </a:lnTo>
                  <a:lnTo>
                    <a:pt x="0" y="78708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763" name="Logo Visual">
            <a:extLst>
              <a:ext uri="{FF2B5EF4-FFF2-40B4-BE49-F238E27FC236}">
                <a16:creationId xmlns:a16="http://schemas.microsoft.com/office/drawing/2014/main" id="{5B0523FF-6AE0-42A4-B47B-D10D093CFCA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60771" y="2467736"/>
            <a:ext cx="1073151" cy="1910312"/>
            <a:chOff x="3698716" y="2019300"/>
            <a:chExt cx="1576984" cy="2807183"/>
          </a:xfrm>
        </p:grpSpPr>
        <p:sp>
          <p:nvSpPr>
            <p:cNvPr id="714" name="Freihandform: Form 713">
              <a:extLst>
                <a:ext uri="{FF2B5EF4-FFF2-40B4-BE49-F238E27FC236}">
                  <a16:creationId xmlns:a16="http://schemas.microsoft.com/office/drawing/2014/main" id="{3EB2C9B1-4113-460E-B097-FCB7063A72FF}"/>
                </a:ext>
              </a:extLst>
            </p:cNvPr>
            <p:cNvSpPr/>
            <p:nvPr/>
          </p:nvSpPr>
          <p:spPr bwMode="gray">
            <a:xfrm>
              <a:off x="5134730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5" name="Freihandform: Form 714">
              <a:extLst>
                <a:ext uri="{FF2B5EF4-FFF2-40B4-BE49-F238E27FC236}">
                  <a16:creationId xmlns:a16="http://schemas.microsoft.com/office/drawing/2014/main" id="{A58A2815-548F-4278-B3D8-446236675FC0}"/>
                </a:ext>
              </a:extLst>
            </p:cNvPr>
            <p:cNvSpPr/>
            <p:nvPr/>
          </p:nvSpPr>
          <p:spPr bwMode="gray">
            <a:xfrm>
              <a:off x="5134730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6" name="Freihandform: Form 715">
              <a:extLst>
                <a:ext uri="{FF2B5EF4-FFF2-40B4-BE49-F238E27FC236}">
                  <a16:creationId xmlns:a16="http://schemas.microsoft.com/office/drawing/2014/main" id="{A04866CC-DC0C-4068-B871-EEFAB75BD1E6}"/>
                </a:ext>
              </a:extLst>
            </p:cNvPr>
            <p:cNvSpPr/>
            <p:nvPr/>
          </p:nvSpPr>
          <p:spPr bwMode="gray">
            <a:xfrm>
              <a:off x="5134730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7" name="Freihandform: Form 716">
              <a:extLst>
                <a:ext uri="{FF2B5EF4-FFF2-40B4-BE49-F238E27FC236}">
                  <a16:creationId xmlns:a16="http://schemas.microsoft.com/office/drawing/2014/main" id="{CECD38B2-25DD-4F9C-87DE-B0070EDDC0BB}"/>
                </a:ext>
              </a:extLst>
            </p:cNvPr>
            <p:cNvSpPr/>
            <p:nvPr/>
          </p:nvSpPr>
          <p:spPr bwMode="gray">
            <a:xfrm>
              <a:off x="5134730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8" name="Freihandform: Form 717">
              <a:extLst>
                <a:ext uri="{FF2B5EF4-FFF2-40B4-BE49-F238E27FC236}">
                  <a16:creationId xmlns:a16="http://schemas.microsoft.com/office/drawing/2014/main" id="{FADEF42C-45B9-4379-B30C-2283DA3F6748}"/>
                </a:ext>
              </a:extLst>
            </p:cNvPr>
            <p:cNvSpPr/>
            <p:nvPr/>
          </p:nvSpPr>
          <p:spPr bwMode="gray">
            <a:xfrm>
              <a:off x="5134730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9" name="Freihandform: Form 718">
              <a:extLst>
                <a:ext uri="{FF2B5EF4-FFF2-40B4-BE49-F238E27FC236}">
                  <a16:creationId xmlns:a16="http://schemas.microsoft.com/office/drawing/2014/main" id="{FA694198-E36D-4333-8F62-0388221953C6}"/>
                </a:ext>
              </a:extLst>
            </p:cNvPr>
            <p:cNvSpPr/>
            <p:nvPr/>
          </p:nvSpPr>
          <p:spPr bwMode="gray">
            <a:xfrm>
              <a:off x="4108939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0" name="Freihandform: Form 719">
              <a:extLst>
                <a:ext uri="{FF2B5EF4-FFF2-40B4-BE49-F238E27FC236}">
                  <a16:creationId xmlns:a16="http://schemas.microsoft.com/office/drawing/2014/main" id="{5100AD81-23B2-499D-AC52-69C9D616E5D3}"/>
                </a:ext>
              </a:extLst>
            </p:cNvPr>
            <p:cNvSpPr/>
            <p:nvPr/>
          </p:nvSpPr>
          <p:spPr bwMode="gray">
            <a:xfrm>
              <a:off x="4108939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1" name="Freihandform: Form 720">
              <a:extLst>
                <a:ext uri="{FF2B5EF4-FFF2-40B4-BE49-F238E27FC236}">
                  <a16:creationId xmlns:a16="http://schemas.microsoft.com/office/drawing/2014/main" id="{404C1ABB-EE63-424F-B9CA-25C57A34D9AD}"/>
                </a:ext>
              </a:extLst>
            </p:cNvPr>
            <p:cNvSpPr/>
            <p:nvPr/>
          </p:nvSpPr>
          <p:spPr bwMode="gray">
            <a:xfrm>
              <a:off x="4108939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2" name="Freihandform: Form 721">
              <a:extLst>
                <a:ext uri="{FF2B5EF4-FFF2-40B4-BE49-F238E27FC236}">
                  <a16:creationId xmlns:a16="http://schemas.microsoft.com/office/drawing/2014/main" id="{D75EBABF-301E-4595-8682-AF851FF8CAC3}"/>
                </a:ext>
              </a:extLst>
            </p:cNvPr>
            <p:cNvSpPr/>
            <p:nvPr/>
          </p:nvSpPr>
          <p:spPr bwMode="gray">
            <a:xfrm>
              <a:off x="4108939" y="242952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3" name="Freihandform: Form 722">
              <a:extLst>
                <a:ext uri="{FF2B5EF4-FFF2-40B4-BE49-F238E27FC236}">
                  <a16:creationId xmlns:a16="http://schemas.microsoft.com/office/drawing/2014/main" id="{62A7B1C8-DD1A-4DAC-8F61-B57FFD494D11}"/>
                </a:ext>
              </a:extLst>
            </p:cNvPr>
            <p:cNvSpPr/>
            <p:nvPr/>
          </p:nvSpPr>
          <p:spPr bwMode="gray">
            <a:xfrm>
              <a:off x="4108939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4" name="Freihandform: Form 723">
              <a:extLst>
                <a:ext uri="{FF2B5EF4-FFF2-40B4-BE49-F238E27FC236}">
                  <a16:creationId xmlns:a16="http://schemas.microsoft.com/office/drawing/2014/main" id="{F675918E-38DA-43A9-A2B5-62D07086F66A}"/>
                </a:ext>
              </a:extLst>
            </p:cNvPr>
            <p:cNvSpPr/>
            <p:nvPr/>
          </p:nvSpPr>
          <p:spPr bwMode="gray">
            <a:xfrm>
              <a:off x="4519161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5" name="Freihandform: Form 724">
              <a:extLst>
                <a:ext uri="{FF2B5EF4-FFF2-40B4-BE49-F238E27FC236}">
                  <a16:creationId xmlns:a16="http://schemas.microsoft.com/office/drawing/2014/main" id="{99BC442F-1F3D-47CF-B07F-814D442704AC}"/>
                </a:ext>
              </a:extLst>
            </p:cNvPr>
            <p:cNvSpPr/>
            <p:nvPr/>
          </p:nvSpPr>
          <p:spPr bwMode="gray">
            <a:xfrm>
              <a:off x="4519161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6" name="Freihandform: Form 725">
              <a:extLst>
                <a:ext uri="{FF2B5EF4-FFF2-40B4-BE49-F238E27FC236}">
                  <a16:creationId xmlns:a16="http://schemas.microsoft.com/office/drawing/2014/main" id="{19B420B9-ACDE-4D20-8581-38C7B19B237E}"/>
                </a:ext>
              </a:extLst>
            </p:cNvPr>
            <p:cNvSpPr/>
            <p:nvPr/>
          </p:nvSpPr>
          <p:spPr bwMode="gray">
            <a:xfrm>
              <a:off x="4519161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7" name="Freihandform: Form 726">
              <a:extLst>
                <a:ext uri="{FF2B5EF4-FFF2-40B4-BE49-F238E27FC236}">
                  <a16:creationId xmlns:a16="http://schemas.microsoft.com/office/drawing/2014/main" id="{D446709B-D77F-4B5B-84FE-A9B5F7034DD0}"/>
                </a:ext>
              </a:extLst>
            </p:cNvPr>
            <p:cNvSpPr/>
            <p:nvPr/>
          </p:nvSpPr>
          <p:spPr bwMode="gray">
            <a:xfrm>
              <a:off x="4519161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8" name="Freihandform: Form 727">
              <a:extLst>
                <a:ext uri="{FF2B5EF4-FFF2-40B4-BE49-F238E27FC236}">
                  <a16:creationId xmlns:a16="http://schemas.microsoft.com/office/drawing/2014/main" id="{D09CFE1F-3316-48E0-BA11-380382F7A4D3}"/>
                </a:ext>
              </a:extLst>
            </p:cNvPr>
            <p:cNvSpPr/>
            <p:nvPr/>
          </p:nvSpPr>
          <p:spPr bwMode="gray">
            <a:xfrm>
              <a:off x="4519161" y="448063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9" name="Freihandform: Form 728">
              <a:extLst>
                <a:ext uri="{FF2B5EF4-FFF2-40B4-BE49-F238E27FC236}">
                  <a16:creationId xmlns:a16="http://schemas.microsoft.com/office/drawing/2014/main" id="{A8FBFE84-BA92-4645-9667-073CCE01DB9A}"/>
                </a:ext>
              </a:extLst>
            </p:cNvPr>
            <p:cNvSpPr/>
            <p:nvPr/>
          </p:nvSpPr>
          <p:spPr bwMode="gray">
            <a:xfrm>
              <a:off x="4519161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0" name="Freihandform: Form 729">
              <a:extLst>
                <a:ext uri="{FF2B5EF4-FFF2-40B4-BE49-F238E27FC236}">
                  <a16:creationId xmlns:a16="http://schemas.microsoft.com/office/drawing/2014/main" id="{AE3F61CD-B435-4980-9365-77D93C493A3B}"/>
                </a:ext>
              </a:extLst>
            </p:cNvPr>
            <p:cNvSpPr/>
            <p:nvPr/>
          </p:nvSpPr>
          <p:spPr bwMode="gray">
            <a:xfrm>
              <a:off x="3904062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1" name="Freihandform: Form 730">
              <a:extLst>
                <a:ext uri="{FF2B5EF4-FFF2-40B4-BE49-F238E27FC236}">
                  <a16:creationId xmlns:a16="http://schemas.microsoft.com/office/drawing/2014/main" id="{4186B0BF-54C2-4224-9BB3-7B530D476C61}"/>
                </a:ext>
              </a:extLst>
            </p:cNvPr>
            <p:cNvSpPr/>
            <p:nvPr/>
          </p:nvSpPr>
          <p:spPr bwMode="gray">
            <a:xfrm>
              <a:off x="3904062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2" name="Freihandform: Form 731">
              <a:extLst>
                <a:ext uri="{FF2B5EF4-FFF2-40B4-BE49-F238E27FC236}">
                  <a16:creationId xmlns:a16="http://schemas.microsoft.com/office/drawing/2014/main" id="{7E3FBA56-4333-4BDB-B496-EA326F43A8B3}"/>
                </a:ext>
              </a:extLst>
            </p:cNvPr>
            <p:cNvSpPr/>
            <p:nvPr/>
          </p:nvSpPr>
          <p:spPr bwMode="gray">
            <a:xfrm>
              <a:off x="3904062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3" name="Freihandform: Form 732">
              <a:extLst>
                <a:ext uri="{FF2B5EF4-FFF2-40B4-BE49-F238E27FC236}">
                  <a16:creationId xmlns:a16="http://schemas.microsoft.com/office/drawing/2014/main" id="{08D71723-C634-44D4-A7B1-6E0B41E7514E}"/>
                </a:ext>
              </a:extLst>
            </p:cNvPr>
            <p:cNvSpPr/>
            <p:nvPr/>
          </p:nvSpPr>
          <p:spPr bwMode="gray">
            <a:xfrm>
              <a:off x="3904062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4" name="Freihandform: Form 733">
              <a:extLst>
                <a:ext uri="{FF2B5EF4-FFF2-40B4-BE49-F238E27FC236}">
                  <a16:creationId xmlns:a16="http://schemas.microsoft.com/office/drawing/2014/main" id="{C3CE8DE2-3DA5-44D6-8970-B064CAE98232}"/>
                </a:ext>
              </a:extLst>
            </p:cNvPr>
            <p:cNvSpPr/>
            <p:nvPr/>
          </p:nvSpPr>
          <p:spPr bwMode="gray">
            <a:xfrm>
              <a:off x="3904062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5" name="Freihandform: Form 734">
              <a:extLst>
                <a:ext uri="{FF2B5EF4-FFF2-40B4-BE49-F238E27FC236}">
                  <a16:creationId xmlns:a16="http://schemas.microsoft.com/office/drawing/2014/main" id="{D3808B04-9859-4DA7-86FC-8D2188D1F8A4}"/>
                </a:ext>
              </a:extLst>
            </p:cNvPr>
            <p:cNvSpPr/>
            <p:nvPr/>
          </p:nvSpPr>
          <p:spPr bwMode="gray">
            <a:xfrm>
              <a:off x="3904062" y="222417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6" name="Freihandform: Form 735">
              <a:extLst>
                <a:ext uri="{FF2B5EF4-FFF2-40B4-BE49-F238E27FC236}">
                  <a16:creationId xmlns:a16="http://schemas.microsoft.com/office/drawing/2014/main" id="{9F02B641-1194-4258-A1ED-EECDCA0C18D4}"/>
                </a:ext>
              </a:extLst>
            </p:cNvPr>
            <p:cNvSpPr/>
            <p:nvPr/>
          </p:nvSpPr>
          <p:spPr bwMode="gray">
            <a:xfrm>
              <a:off x="3904062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7" name="Freihandform: Form 736">
              <a:extLst>
                <a:ext uri="{FF2B5EF4-FFF2-40B4-BE49-F238E27FC236}">
                  <a16:creationId xmlns:a16="http://schemas.microsoft.com/office/drawing/2014/main" id="{849C9B05-C76F-44E2-9F9B-151DB8003423}"/>
                </a:ext>
              </a:extLst>
            </p:cNvPr>
            <p:cNvSpPr/>
            <p:nvPr/>
          </p:nvSpPr>
          <p:spPr bwMode="gray">
            <a:xfrm>
              <a:off x="3904062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8" name="Freihandform: Form 737">
              <a:extLst>
                <a:ext uri="{FF2B5EF4-FFF2-40B4-BE49-F238E27FC236}">
                  <a16:creationId xmlns:a16="http://schemas.microsoft.com/office/drawing/2014/main" id="{F9B22F0C-EA18-4F6A-9025-94B6DA9F8711}"/>
                </a:ext>
              </a:extLst>
            </p:cNvPr>
            <p:cNvSpPr/>
            <p:nvPr/>
          </p:nvSpPr>
          <p:spPr bwMode="gray">
            <a:xfrm>
              <a:off x="3698716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9" name="Freihandform: Form 738">
              <a:extLst>
                <a:ext uri="{FF2B5EF4-FFF2-40B4-BE49-F238E27FC236}">
                  <a16:creationId xmlns:a16="http://schemas.microsoft.com/office/drawing/2014/main" id="{5C2FF7ED-1CDF-4CC4-821A-1A43D5575754}"/>
                </a:ext>
              </a:extLst>
            </p:cNvPr>
            <p:cNvSpPr/>
            <p:nvPr/>
          </p:nvSpPr>
          <p:spPr bwMode="gray">
            <a:xfrm>
              <a:off x="3698716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0" name="Freihandform: Form 739">
              <a:extLst>
                <a:ext uri="{FF2B5EF4-FFF2-40B4-BE49-F238E27FC236}">
                  <a16:creationId xmlns:a16="http://schemas.microsoft.com/office/drawing/2014/main" id="{26E50F42-41E8-4842-94E5-B62478E98C57}"/>
                </a:ext>
              </a:extLst>
            </p:cNvPr>
            <p:cNvSpPr/>
            <p:nvPr/>
          </p:nvSpPr>
          <p:spPr bwMode="gray">
            <a:xfrm>
              <a:off x="3698716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1" name="Freihandform: Form 740">
              <a:extLst>
                <a:ext uri="{FF2B5EF4-FFF2-40B4-BE49-F238E27FC236}">
                  <a16:creationId xmlns:a16="http://schemas.microsoft.com/office/drawing/2014/main" id="{2985A557-BF85-49EC-92CD-E7DB9FE8D3E4}"/>
                </a:ext>
              </a:extLst>
            </p:cNvPr>
            <p:cNvSpPr/>
            <p:nvPr/>
          </p:nvSpPr>
          <p:spPr bwMode="gray">
            <a:xfrm>
              <a:off x="3698716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2" name="Freihandform: Form 741">
              <a:extLst>
                <a:ext uri="{FF2B5EF4-FFF2-40B4-BE49-F238E27FC236}">
                  <a16:creationId xmlns:a16="http://schemas.microsoft.com/office/drawing/2014/main" id="{B33AF917-841E-4178-AC67-15E2DC794289}"/>
                </a:ext>
              </a:extLst>
            </p:cNvPr>
            <p:cNvSpPr/>
            <p:nvPr/>
          </p:nvSpPr>
          <p:spPr bwMode="gray">
            <a:xfrm>
              <a:off x="3698716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3" name="Freihandform: Form 742">
              <a:extLst>
                <a:ext uri="{FF2B5EF4-FFF2-40B4-BE49-F238E27FC236}">
                  <a16:creationId xmlns:a16="http://schemas.microsoft.com/office/drawing/2014/main" id="{6B6F3939-3318-4C34-9CA4-F9B5ABE04EC4}"/>
                </a:ext>
              </a:extLst>
            </p:cNvPr>
            <p:cNvSpPr/>
            <p:nvPr/>
          </p:nvSpPr>
          <p:spPr bwMode="gray">
            <a:xfrm>
              <a:off x="4314285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4" name="Freihandform: Form 743">
              <a:extLst>
                <a:ext uri="{FF2B5EF4-FFF2-40B4-BE49-F238E27FC236}">
                  <a16:creationId xmlns:a16="http://schemas.microsoft.com/office/drawing/2014/main" id="{25F191B2-9724-4A2D-981F-B1BEBBC6F522}"/>
                </a:ext>
              </a:extLst>
            </p:cNvPr>
            <p:cNvSpPr/>
            <p:nvPr/>
          </p:nvSpPr>
          <p:spPr bwMode="gray">
            <a:xfrm>
              <a:off x="4314285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5" name="Freihandform: Form 744">
              <a:extLst>
                <a:ext uri="{FF2B5EF4-FFF2-40B4-BE49-F238E27FC236}">
                  <a16:creationId xmlns:a16="http://schemas.microsoft.com/office/drawing/2014/main" id="{F3CC15B5-C1D2-4880-A47B-13FE21086409}"/>
                </a:ext>
              </a:extLst>
            </p:cNvPr>
            <p:cNvSpPr/>
            <p:nvPr/>
          </p:nvSpPr>
          <p:spPr bwMode="gray">
            <a:xfrm>
              <a:off x="4314285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6" name="Freihandform: Form 745">
              <a:extLst>
                <a:ext uri="{FF2B5EF4-FFF2-40B4-BE49-F238E27FC236}">
                  <a16:creationId xmlns:a16="http://schemas.microsoft.com/office/drawing/2014/main" id="{75B4BBC0-0758-4D54-8149-CFF5F7DE1AD8}"/>
                </a:ext>
              </a:extLst>
            </p:cNvPr>
            <p:cNvSpPr/>
            <p:nvPr/>
          </p:nvSpPr>
          <p:spPr bwMode="gray">
            <a:xfrm>
              <a:off x="4314285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7" name="Freihandform: Form 746">
              <a:extLst>
                <a:ext uri="{FF2B5EF4-FFF2-40B4-BE49-F238E27FC236}">
                  <a16:creationId xmlns:a16="http://schemas.microsoft.com/office/drawing/2014/main" id="{BE3F02F9-73BD-435E-BB8E-C8AF7B3B89C8}"/>
                </a:ext>
              </a:extLst>
            </p:cNvPr>
            <p:cNvSpPr/>
            <p:nvPr/>
          </p:nvSpPr>
          <p:spPr bwMode="gray">
            <a:xfrm>
              <a:off x="4314285" y="201930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8" name="Freihandform: Form 747">
              <a:extLst>
                <a:ext uri="{FF2B5EF4-FFF2-40B4-BE49-F238E27FC236}">
                  <a16:creationId xmlns:a16="http://schemas.microsoft.com/office/drawing/2014/main" id="{D7E99475-0F84-4FC1-84C7-3D3102E0750B}"/>
                </a:ext>
              </a:extLst>
            </p:cNvPr>
            <p:cNvSpPr/>
            <p:nvPr/>
          </p:nvSpPr>
          <p:spPr bwMode="gray">
            <a:xfrm>
              <a:off x="4314285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9" name="Freihandform: Form 748">
              <a:extLst>
                <a:ext uri="{FF2B5EF4-FFF2-40B4-BE49-F238E27FC236}">
                  <a16:creationId xmlns:a16="http://schemas.microsoft.com/office/drawing/2014/main" id="{242A92F0-98E4-45E1-BF27-EA2E750FBDDB}"/>
                </a:ext>
              </a:extLst>
            </p:cNvPr>
            <p:cNvSpPr/>
            <p:nvPr/>
          </p:nvSpPr>
          <p:spPr bwMode="gray">
            <a:xfrm>
              <a:off x="4724508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0" name="Freihandform: Form 749">
              <a:extLst>
                <a:ext uri="{FF2B5EF4-FFF2-40B4-BE49-F238E27FC236}">
                  <a16:creationId xmlns:a16="http://schemas.microsoft.com/office/drawing/2014/main" id="{E52E0253-B196-40C5-9073-61DE8FC88841}"/>
                </a:ext>
              </a:extLst>
            </p:cNvPr>
            <p:cNvSpPr/>
            <p:nvPr/>
          </p:nvSpPr>
          <p:spPr bwMode="gray">
            <a:xfrm>
              <a:off x="4724508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1" name="Freihandform: Form 750">
              <a:extLst>
                <a:ext uri="{FF2B5EF4-FFF2-40B4-BE49-F238E27FC236}">
                  <a16:creationId xmlns:a16="http://schemas.microsoft.com/office/drawing/2014/main" id="{140BF807-3EBB-4014-BEDC-242AEDC421D7}"/>
                </a:ext>
              </a:extLst>
            </p:cNvPr>
            <p:cNvSpPr/>
            <p:nvPr/>
          </p:nvSpPr>
          <p:spPr bwMode="gray">
            <a:xfrm>
              <a:off x="4724508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2" name="Freihandform: Form 751">
              <a:extLst>
                <a:ext uri="{FF2B5EF4-FFF2-40B4-BE49-F238E27FC236}">
                  <a16:creationId xmlns:a16="http://schemas.microsoft.com/office/drawing/2014/main" id="{EDFFC3CC-6E84-463E-B429-B1D0765B3903}"/>
                </a:ext>
              </a:extLst>
            </p:cNvPr>
            <p:cNvSpPr/>
            <p:nvPr/>
          </p:nvSpPr>
          <p:spPr bwMode="gray">
            <a:xfrm>
              <a:off x="4724508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3" name="Freihandform: Form 752">
              <a:extLst>
                <a:ext uri="{FF2B5EF4-FFF2-40B4-BE49-F238E27FC236}">
                  <a16:creationId xmlns:a16="http://schemas.microsoft.com/office/drawing/2014/main" id="{1378317C-BDDF-488B-A257-26CA9942D18B}"/>
                </a:ext>
              </a:extLst>
            </p:cNvPr>
            <p:cNvSpPr/>
            <p:nvPr/>
          </p:nvSpPr>
          <p:spPr bwMode="gray">
            <a:xfrm>
              <a:off x="4724508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4" name="Freihandform: Form 753">
              <a:extLst>
                <a:ext uri="{FF2B5EF4-FFF2-40B4-BE49-F238E27FC236}">
                  <a16:creationId xmlns:a16="http://schemas.microsoft.com/office/drawing/2014/main" id="{03517166-B53C-4952-8FD6-E8CE2A628F79}"/>
                </a:ext>
              </a:extLst>
            </p:cNvPr>
            <p:cNvSpPr/>
            <p:nvPr/>
          </p:nvSpPr>
          <p:spPr bwMode="gray">
            <a:xfrm>
              <a:off x="4724508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5" name="Freihandform: Form 754">
              <a:extLst>
                <a:ext uri="{FF2B5EF4-FFF2-40B4-BE49-F238E27FC236}">
                  <a16:creationId xmlns:a16="http://schemas.microsoft.com/office/drawing/2014/main" id="{3CB9D1B8-BE6D-482C-A318-C2A04672DFBB}"/>
                </a:ext>
              </a:extLst>
            </p:cNvPr>
            <p:cNvSpPr/>
            <p:nvPr/>
          </p:nvSpPr>
          <p:spPr bwMode="gray">
            <a:xfrm>
              <a:off x="4929384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6" name="Freihandform: Form 755">
              <a:extLst>
                <a:ext uri="{FF2B5EF4-FFF2-40B4-BE49-F238E27FC236}">
                  <a16:creationId xmlns:a16="http://schemas.microsoft.com/office/drawing/2014/main" id="{5C296F38-0218-4CA1-B177-D018A64381C5}"/>
                </a:ext>
              </a:extLst>
            </p:cNvPr>
            <p:cNvSpPr/>
            <p:nvPr/>
          </p:nvSpPr>
          <p:spPr bwMode="gray">
            <a:xfrm>
              <a:off x="4929384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7" name="Freihandform: Form 756">
              <a:extLst>
                <a:ext uri="{FF2B5EF4-FFF2-40B4-BE49-F238E27FC236}">
                  <a16:creationId xmlns:a16="http://schemas.microsoft.com/office/drawing/2014/main" id="{D8973571-5564-44BB-9329-B81EAC98486E}"/>
                </a:ext>
              </a:extLst>
            </p:cNvPr>
            <p:cNvSpPr/>
            <p:nvPr/>
          </p:nvSpPr>
          <p:spPr bwMode="gray">
            <a:xfrm>
              <a:off x="4929384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8" name="Freihandform: Form 757">
              <a:extLst>
                <a:ext uri="{FF2B5EF4-FFF2-40B4-BE49-F238E27FC236}">
                  <a16:creationId xmlns:a16="http://schemas.microsoft.com/office/drawing/2014/main" id="{CA861218-BAE6-4EB7-9407-AC2617EAF004}"/>
                </a:ext>
              </a:extLst>
            </p:cNvPr>
            <p:cNvSpPr/>
            <p:nvPr/>
          </p:nvSpPr>
          <p:spPr bwMode="gray">
            <a:xfrm>
              <a:off x="4929384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9" name="Freihandform: Form 758">
              <a:extLst>
                <a:ext uri="{FF2B5EF4-FFF2-40B4-BE49-F238E27FC236}">
                  <a16:creationId xmlns:a16="http://schemas.microsoft.com/office/drawing/2014/main" id="{D1D0934C-CCF9-4E94-B8CB-DBF92DCA0AE5}"/>
                </a:ext>
              </a:extLst>
            </p:cNvPr>
            <p:cNvSpPr/>
            <p:nvPr/>
          </p:nvSpPr>
          <p:spPr bwMode="gray">
            <a:xfrm>
              <a:off x="4929384" y="427529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0" name="Freihandform: Form 759">
              <a:extLst>
                <a:ext uri="{FF2B5EF4-FFF2-40B4-BE49-F238E27FC236}">
                  <a16:creationId xmlns:a16="http://schemas.microsoft.com/office/drawing/2014/main" id="{AE99F1CD-7441-4729-8D7B-9941CB421A34}"/>
                </a:ext>
              </a:extLst>
            </p:cNvPr>
            <p:cNvSpPr/>
            <p:nvPr/>
          </p:nvSpPr>
          <p:spPr bwMode="gray">
            <a:xfrm>
              <a:off x="4929384" y="468551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1" name="Freihandform: Form 760">
              <a:extLst>
                <a:ext uri="{FF2B5EF4-FFF2-40B4-BE49-F238E27FC236}">
                  <a16:creationId xmlns:a16="http://schemas.microsoft.com/office/drawing/2014/main" id="{C5738954-9E6A-455E-B545-67E140830F37}"/>
                </a:ext>
              </a:extLst>
            </p:cNvPr>
            <p:cNvSpPr/>
            <p:nvPr/>
          </p:nvSpPr>
          <p:spPr bwMode="gray">
            <a:xfrm>
              <a:off x="4929384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pic>
        <p:nvPicPr>
          <p:cNvPr id="58" name="Logo">
            <a:extLst>
              <a:ext uri="{FF2B5EF4-FFF2-40B4-BE49-F238E27FC236}">
                <a16:creationId xmlns:a16="http://schemas.microsoft.com/office/drawing/2014/main" id="{7E4AF8E9-90E1-4A9D-8CAF-D53CA98A1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pic>
        <p:nvPicPr>
          <p:cNvPr id="59" name="Grafik 58">
            <a:hlinkClick r:id="rId4"/>
            <a:extLst>
              <a:ext uri="{FF2B5EF4-FFF2-40B4-BE49-F238E27FC236}">
                <a16:creationId xmlns:a16="http://schemas.microsoft.com/office/drawing/2014/main" id="{96375ADB-1EFF-4122-933A-A30FBDF52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6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199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162" name="Logo">
            <a:extLst>
              <a:ext uri="{FF2B5EF4-FFF2-40B4-BE49-F238E27FC236}">
                <a16:creationId xmlns:a16="http://schemas.microsoft.com/office/drawing/2014/main" id="{68F57770-8377-468F-8378-0B0D90B39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77" name="Textfeld 76">
            <a:extLst>
              <a:ext uri="{FF2B5EF4-FFF2-40B4-BE49-F238E27FC236}">
                <a16:creationId xmlns:a16="http://schemas.microsoft.com/office/drawing/2014/main" id="{CD28337E-DDDD-40E7-A13E-6D7087A22524}"/>
              </a:ext>
            </a:extLst>
          </p:cNvPr>
          <p:cNvSpPr txBox="1"/>
          <p:nvPr/>
        </p:nvSpPr>
        <p:spPr bwMode="gray">
          <a:xfrm>
            <a:off x="539750" y="3369585"/>
            <a:ext cx="11109325" cy="6661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just"/>
            <a:r>
              <a:rPr lang="de-DE" cap="all" dirty="0">
                <a:solidFill>
                  <a:srgbClr val="009CB4"/>
                </a:solidFill>
                <a:latin typeface="+mj-lt"/>
              </a:rPr>
              <a:t>Hinweise zur Entstehung und Verwendung</a:t>
            </a:r>
          </a:p>
          <a:p>
            <a:pPr algn="just"/>
            <a:endParaRPr lang="de-DE" sz="1600" cap="all" dirty="0">
              <a:solidFill>
                <a:schemeClr val="bg1"/>
              </a:solidFill>
              <a:ea typeface="+mj-ea"/>
              <a:cs typeface="+mj-cs"/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 Handreichung ist auf Basis des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Kurzfassung des Gutachtens zu den rechtlichen Rahmenbedingungen des</a:t>
            </a:r>
            <a:b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Forschungsdatenmanagements</a:t>
            </a:r>
            <a:r>
              <a:rPr lang="de-DE" sz="1600" dirty="0">
                <a:solidFill>
                  <a:schemeClr val="bg1"/>
                </a:solidFill>
              </a:rPr>
              <a:t> (Stand: 12.07.2018) von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Anne Lauber‐Rönsberg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Philipp Krahn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Paul Baumann </a:t>
            </a:r>
            <a:r>
              <a:rPr lang="de-DE" sz="1600" dirty="0">
                <a:solidFill>
                  <a:schemeClr val="bg1"/>
                </a:solidFill>
              </a:rPr>
              <a:t>entstanden. Die Handreichung dient dazu, Forschenden und Forschungsdatenmanager*innen einen gut verständlichen Zugang zu Rechtsfragen hinsichtlich Forschungsdaten zu ermöglichen. Die Handreichung kann zum Beispiel in der Beratungspraxis eingesetzt werden.</a:t>
            </a: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 Handreichung soll bei Bedarf aktualisiert werden. Anmerkungen und Korrekturen sowie Verbesserungsvorschläge bitten wir an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hefdi@uni-marburg.de </a:t>
            </a:r>
            <a:r>
              <a:rPr lang="de-DE" sz="1600" dirty="0">
                <a:solidFill>
                  <a:schemeClr val="bg1"/>
                </a:solidFill>
              </a:rPr>
              <a:t>zu senden.</a:t>
            </a:r>
          </a:p>
          <a:p>
            <a:pPr algn="just"/>
            <a:endParaRPr lang="de-DE" sz="1600" dirty="0">
              <a:solidFill>
                <a:schemeClr val="bg1"/>
              </a:solidFill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Dieses Werk ist lizenziert unter einer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Namensnennung – Weitergabe unter gleichen Bedingungen 4.0 International Lizenz</a:t>
            </a:r>
            <a:r>
              <a:rPr lang="de-DE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FF082E5-93D5-4B6B-9916-32B0FECB8140}"/>
              </a:ext>
            </a:extLst>
          </p:cNvPr>
          <p:cNvSpPr txBox="1"/>
          <p:nvPr/>
        </p:nvSpPr>
        <p:spPr bwMode="gray">
          <a:xfrm>
            <a:off x="539749" y="1759173"/>
            <a:ext cx="11109326" cy="1353434"/>
          </a:xfrm>
          <a:prstGeom prst="rect">
            <a:avLst/>
          </a:prstGeom>
        </p:spPr>
        <p:txBody>
          <a:bodyPr wrap="square" lIns="0" tIns="0" rIns="0" bIns="0" numCol="1" rtlCol="0">
            <a:noAutofit/>
          </a:bodyPr>
          <a:lstStyle/>
          <a:p>
            <a:pPr marL="0" indent="0" algn="l">
              <a:buNone/>
            </a:pPr>
            <a:r>
              <a:rPr lang="de-DE" cap="all" dirty="0">
                <a:solidFill>
                  <a:srgbClr val="009CB4"/>
                </a:solidFill>
                <a:latin typeface="+mj-lt"/>
              </a:rPr>
              <a:t>Bearbeitung</a:t>
            </a:r>
            <a:endParaRPr lang="de-DE" sz="2800" cap="all" dirty="0">
              <a:solidFill>
                <a:srgbClr val="009CB4"/>
              </a:solidFill>
              <a:latin typeface="+mj-lt"/>
            </a:endParaRPr>
          </a:p>
          <a:p>
            <a:pPr marL="0" indent="0" algn="l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Patrick Langner</a:t>
            </a:r>
            <a:r>
              <a:rPr lang="de-DE" sz="1600" dirty="0">
                <a:solidFill>
                  <a:schemeClr val="bg1"/>
                </a:solidFill>
              </a:rPr>
              <a:t>, Hochschul- und Landesbibliothek Fulda</a:t>
            </a:r>
          </a:p>
          <a:p>
            <a:r>
              <a:rPr lang="de-DE" sz="1600" dirty="0">
                <a:solidFill>
                  <a:schemeClr val="bg1"/>
                </a:solidFill>
                <a:latin typeface="+mj-lt"/>
              </a:rPr>
              <a:t>Christian Krippes</a:t>
            </a:r>
            <a:r>
              <a:rPr lang="de-DE" sz="1600" dirty="0">
                <a:solidFill>
                  <a:schemeClr val="bg1"/>
                </a:solidFill>
              </a:rPr>
              <a:t>, Universitätsbibliothek der Justus-Liebig-Universität Gießen</a:t>
            </a: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Nina Dworschak</a:t>
            </a:r>
            <a:r>
              <a:rPr lang="de-DE" sz="1600" b="1" dirty="0">
                <a:solidFill>
                  <a:schemeClr val="bg1"/>
                </a:solidFill>
              </a:rPr>
              <a:t>,</a:t>
            </a:r>
            <a:r>
              <a:rPr lang="de-DE" sz="1600" dirty="0">
                <a:solidFill>
                  <a:schemeClr val="bg1"/>
                </a:solidFill>
              </a:rPr>
              <a:t> Universitätsbibliothek der Goethe-Universität Frankfurt am Main	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A04BB9B-2AF4-43FF-B4AC-AC9A0C2B7BB4}"/>
              </a:ext>
            </a:extLst>
          </p:cNvPr>
          <p:cNvSpPr/>
          <p:nvPr/>
        </p:nvSpPr>
        <p:spPr bwMode="gray">
          <a:xfrm>
            <a:off x="448914" y="442181"/>
            <a:ext cx="107055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cap="all" dirty="0">
                <a:solidFill>
                  <a:srgbClr val="009CB4"/>
                </a:solidFill>
                <a:latin typeface="+mj-lt"/>
                <a:ea typeface="+mj-ea"/>
                <a:cs typeface="+mj-cs"/>
              </a:rPr>
              <a:t>Rechtliche Rahmenbedingungen des Forschungsdatenmanagements – Teil 7: </a:t>
            </a:r>
            <a:r>
              <a:rPr lang="de-DE" sz="2400" cap="all" dirty="0">
                <a:solidFill>
                  <a:srgbClr val="009CB4"/>
                </a:solidFill>
                <a:ea typeface="+mj-ea"/>
                <a:cs typeface="+mj-cs"/>
              </a:rPr>
              <a:t>Veröffentlichung und Lizenzierung von Forschungsdaten</a:t>
            </a:r>
          </a:p>
          <a:p>
            <a:endParaRPr lang="de-DE" sz="2400" cap="all" dirty="0">
              <a:solidFill>
                <a:srgbClr val="009CB4"/>
              </a:solidFill>
              <a:ea typeface="+mj-ea"/>
              <a:cs typeface="+mj-cs"/>
            </a:endParaRPr>
          </a:p>
          <a:p>
            <a:endParaRPr lang="de-DE" sz="2400" cap="all" dirty="0">
              <a:solidFill>
                <a:srgbClr val="009CB4"/>
              </a:solidFill>
              <a:ea typeface="+mj-ea"/>
              <a:cs typeface="+mj-cs"/>
            </a:endParaRPr>
          </a:p>
        </p:txBody>
      </p:sp>
      <p:pic>
        <p:nvPicPr>
          <p:cNvPr id="7" name="Grafik 6">
            <a:hlinkClick r:id="rId5"/>
            <a:extLst>
              <a:ext uri="{FF2B5EF4-FFF2-40B4-BE49-F238E27FC236}">
                <a16:creationId xmlns:a16="http://schemas.microsoft.com/office/drawing/2014/main" id="{71255C51-4C64-42F5-8DED-D484737E64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4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HG">
            <a:extLst>
              <a:ext uri="{FF2B5EF4-FFF2-40B4-BE49-F238E27FC236}">
                <a16:creationId xmlns:a16="http://schemas.microsoft.com/office/drawing/2014/main" id="{28DD0817-447E-4999-930A-8A0F528B9DBF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0" name="Titel">
            <a:extLst>
              <a:ext uri="{FF2B5EF4-FFF2-40B4-BE49-F238E27FC236}">
                <a16:creationId xmlns:a16="http://schemas.microsoft.com/office/drawing/2014/main" id="{F31A51C4-D29F-419E-B606-5F448848FE08}"/>
              </a:ext>
            </a:extLst>
          </p:cNvPr>
          <p:cNvSpPr txBox="1">
            <a:spLocks/>
          </p:cNvSpPr>
          <p:nvPr/>
        </p:nvSpPr>
        <p:spPr bwMode="gray">
          <a:xfrm>
            <a:off x="540000" y="3895848"/>
            <a:ext cx="8070600" cy="210871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rgbClr val="052823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de-DE" sz="5400" b="0" dirty="0">
                <a:solidFill>
                  <a:schemeClr val="bg1"/>
                </a:solidFill>
                <a:latin typeface="+mn-lt"/>
              </a:rPr>
              <a:t>Veröffentlichung </a:t>
            </a:r>
            <a:br>
              <a:rPr lang="de-DE" sz="5400" b="0" dirty="0">
                <a:solidFill>
                  <a:schemeClr val="bg1"/>
                </a:solidFill>
                <a:latin typeface="+mn-lt"/>
              </a:rPr>
            </a:br>
            <a:r>
              <a:rPr lang="de-DE" sz="5400" b="0" dirty="0">
                <a:solidFill>
                  <a:schemeClr val="bg1"/>
                </a:solidFill>
                <a:latin typeface="+mn-lt"/>
              </a:rPr>
              <a:t>und Lizenzierung von Forschungsdaten</a:t>
            </a:r>
            <a:endParaRPr lang="de-DE" sz="5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0" name="Logo">
            <a:extLst>
              <a:ext uri="{FF2B5EF4-FFF2-40B4-BE49-F238E27FC236}">
                <a16:creationId xmlns:a16="http://schemas.microsoft.com/office/drawing/2014/main" id="{E0298959-5205-4E91-BD69-7CB3DEC97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2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F0E6EFB-6D9C-4DBE-AA02-F86B042364D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Veröffentlichung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und Lizenzierung von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Forschungsdaten</a:t>
            </a:r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endParaRPr lang="de-DE" sz="2800" dirty="0">
              <a:latin typeface="+mn-lt"/>
            </a:endParaRPr>
          </a:p>
        </p:txBody>
      </p:sp>
      <p:sp>
        <p:nvSpPr>
          <p:cNvPr id="2" name="Inhalt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1188000"/>
          </a:xfrm>
        </p:spPr>
        <p:txBody>
          <a:bodyPr wrap="square" lIns="144000" tIns="0" rIns="144000">
            <a:noAutofit/>
          </a:bodyPr>
          <a:lstStyle/>
          <a:p>
            <a:pPr marL="0" lvl="0" indent="0">
              <a:buNone/>
            </a:pP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Die entscheidenden Weichenstellungen für die Möglichkeit zur Veröffentlichung von Forschungsdaten erfolgen häufig bereits bei der Erhebung der Daten </a:t>
            </a:r>
            <a:b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und der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Einholung entsprechender Einwilligungserklärungen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. </a:t>
            </a:r>
          </a:p>
        </p:txBody>
      </p:sp>
      <p:cxnSp>
        <p:nvCxnSpPr>
          <p:cNvPr id="62" name="Gerader Verbinder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539999" y="2944563"/>
            <a:ext cx="1339" cy="118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41" name="WEITER">
            <a:extLst>
              <a:ext uri="{FF2B5EF4-FFF2-40B4-BE49-F238E27FC236}">
                <a16:creationId xmlns:a16="http://schemas.microsoft.com/office/drawing/2014/main" id="{01CA81DD-5715-4196-80D5-43193D13D34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06F09D7A-4318-49B3-8D15-5F23A8A8650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6DC23C99-5B8A-42A9-834D-C23BDF21B39B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44" name="Gerader Verbinder 43">
                <a:extLst>
                  <a:ext uri="{FF2B5EF4-FFF2-40B4-BE49-F238E27FC236}">
                    <a16:creationId xmlns:a16="http://schemas.microsoft.com/office/drawing/2014/main" id="{5332909E-89BC-4C3A-971B-6783D6137B8A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r Verbinder 44">
                <a:extLst>
                  <a:ext uri="{FF2B5EF4-FFF2-40B4-BE49-F238E27FC236}">
                    <a16:creationId xmlns:a16="http://schemas.microsoft.com/office/drawing/2014/main" id="{C73DA0CD-7EEB-4162-8AF9-83E95FF37B34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2490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2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25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6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  <p:bldP spid="7" grpId="0" animBg="1"/>
          <p:bldP spid="69" grpId="0" animBg="1"/>
          <p:bldP spid="70" grpId="0" animBg="1"/>
          <p:bldP spid="8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45" name="Welt">
            <a:extLst>
              <a:ext uri="{FF2B5EF4-FFF2-40B4-BE49-F238E27FC236}">
                <a16:creationId xmlns:a16="http://schemas.microsoft.com/office/drawing/2014/main" id="{C0A44335-2055-4E12-9114-E58423DD113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022276" y="4551530"/>
            <a:ext cx="1260000" cy="1260000"/>
            <a:chOff x="6795077" y="283295"/>
            <a:chExt cx="1204725" cy="1204725"/>
          </a:xfrm>
        </p:grpSpPr>
        <p:pic>
          <p:nvPicPr>
            <p:cNvPr id="46" name="Grafik 45">
              <a:extLst>
                <a:ext uri="{FF2B5EF4-FFF2-40B4-BE49-F238E27FC236}">
                  <a16:creationId xmlns:a16="http://schemas.microsoft.com/office/drawing/2014/main" id="{4523DCBF-18CF-45AF-8DF3-A74194FD5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gray">
            <a:xfrm>
              <a:off x="6795077" y="283295"/>
              <a:ext cx="1204725" cy="1204725"/>
            </a:xfrm>
            <a:prstGeom prst="rect">
              <a:avLst/>
            </a:prstGeom>
          </p:spPr>
        </p:pic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66EADA9A-9EEC-4580-A2ED-5A5700723596}"/>
                </a:ext>
              </a:extLst>
            </p:cNvPr>
            <p:cNvSpPr/>
            <p:nvPr/>
          </p:nvSpPr>
          <p:spPr bwMode="gray">
            <a:xfrm>
              <a:off x="6795077" y="283295"/>
              <a:ext cx="1204725" cy="1204725"/>
            </a:xfrm>
            <a:prstGeom prst="ellipse">
              <a:avLst/>
            </a:prstGeom>
            <a:noFill/>
            <a:ln w="22225">
              <a:solidFill>
                <a:srgbClr val="009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sp>
        <p:nvSpPr>
          <p:cNvPr id="77" name="Inhalt">
            <a:extLst>
              <a:ext uri="{FF2B5EF4-FFF2-40B4-BE49-F238E27FC236}">
                <a16:creationId xmlns:a16="http://schemas.microsoft.com/office/drawing/2014/main" id="{E19C7809-D500-4258-8F6E-F249AEA6D400}"/>
              </a:ext>
            </a:extLst>
          </p:cNvPr>
          <p:cNvSpPr txBox="1">
            <a:spLocks/>
          </p:cNvSpPr>
          <p:nvPr/>
        </p:nvSpPr>
        <p:spPr bwMode="gray">
          <a:xfrm>
            <a:off x="540000" y="4287050"/>
            <a:ext cx="3402000" cy="1136786"/>
          </a:xfrm>
          <a:prstGeom prst="rect">
            <a:avLst/>
          </a:prstGeom>
        </p:spPr>
        <p:txBody>
          <a:bodyPr vert="horz" wrap="square" lIns="144000" tIns="0" rIns="144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Um die Veröffentlichung und letztlich auch eine rechtssichere Nachnutzung zu ermöglichen, sind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häufig vertragliche Vereinbarungen (z.B. Lizenzen) erforderlich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die die Veröffentlichung ermöglichen.</a:t>
            </a:r>
          </a:p>
        </p:txBody>
      </p:sp>
      <p:sp>
        <p:nvSpPr>
          <p:cNvPr id="143" name="Inhalt">
            <a:extLst>
              <a:ext uri="{FF2B5EF4-FFF2-40B4-BE49-F238E27FC236}">
                <a16:creationId xmlns:a16="http://schemas.microsoft.com/office/drawing/2014/main" id="{AA0C14B6-EAA0-4F74-A841-331BF1A29208}"/>
              </a:ext>
            </a:extLst>
          </p:cNvPr>
          <p:cNvSpPr txBox="1">
            <a:spLocks/>
          </p:cNvSpPr>
          <p:nvPr/>
        </p:nvSpPr>
        <p:spPr bwMode="gray">
          <a:xfrm>
            <a:off x="540000" y="2944561"/>
            <a:ext cx="3402000" cy="1188000"/>
          </a:xfrm>
          <a:prstGeom prst="rect">
            <a:avLst/>
          </a:prstGeom>
        </p:spPr>
        <p:txBody>
          <a:bodyPr vert="horz" wrap="square" lIns="144000" tIns="0" rIns="144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Die entscheidenden Weichenstellungen für die Möglichkeit zur Veröffentlichung von Forschungsdaten erfolgen häufig bereits bei der Erhebung der Daten </a:t>
            </a:r>
            <a:b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und der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Einholung entsprechender Einwilligungserklärungen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. </a:t>
            </a:r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F0E6EFB-6D9C-4DBE-AA02-F86B042364D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Veröffentlichung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und Lizenzierung von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Forschungsdaten</a:t>
            </a:r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endParaRPr lang="de-DE" sz="2800" dirty="0">
              <a:latin typeface="+mn-lt"/>
            </a:endParaRPr>
          </a:p>
        </p:txBody>
      </p: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cxnSp>
        <p:nvCxnSpPr>
          <p:cNvPr id="78" name="Gerader Verbinder">
            <a:extLst>
              <a:ext uri="{FF2B5EF4-FFF2-40B4-BE49-F238E27FC236}">
                <a16:creationId xmlns:a16="http://schemas.microsoft.com/office/drawing/2014/main" id="{3E58D59E-06FE-46D9-8FB3-650C27CB22BC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924604"/>
            <a:ext cx="0" cy="154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Inhalt 2">
            <a:extLst>
              <a:ext uri="{FF2B5EF4-FFF2-40B4-BE49-F238E27FC236}">
                <a16:creationId xmlns:a16="http://schemas.microsoft.com/office/drawing/2014/main" id="{B906D424-9119-40CB-A7A8-CDC2CC61371C}"/>
              </a:ext>
            </a:extLst>
          </p:cNvPr>
          <p:cNvSpPr txBox="1">
            <a:spLocks/>
          </p:cNvSpPr>
          <p:nvPr/>
        </p:nvSpPr>
        <p:spPr bwMode="gray">
          <a:xfrm>
            <a:off x="4393800" y="2944560"/>
            <a:ext cx="2576167" cy="1152000"/>
          </a:xfrm>
          <a:prstGeom prst="rect">
            <a:avLst/>
          </a:prstGeom>
          <a:ln w="6350">
            <a:noFill/>
          </a:ln>
        </p:spPr>
        <p:txBody>
          <a:bodyPr lIns="144000" tIns="648000" rIns="144000" bIns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000" dirty="0">
                <a:solidFill>
                  <a:schemeClr val="accent1"/>
                </a:solidFill>
              </a:rPr>
              <a:t>Vor der </a:t>
            </a:r>
            <a:r>
              <a:rPr lang="de-DE" sz="1000" b="1" dirty="0">
                <a:solidFill>
                  <a:schemeClr val="accent1"/>
                </a:solidFill>
              </a:rPr>
              <a:t>Veröffentlichung von (einstmals) personenbezogenen Daten </a:t>
            </a:r>
            <a:r>
              <a:rPr lang="de-DE" sz="1000" dirty="0">
                <a:solidFill>
                  <a:schemeClr val="accent1"/>
                </a:solidFill>
              </a:rPr>
              <a:t>sollten diese möglichst </a:t>
            </a:r>
            <a:r>
              <a:rPr lang="de-DE" sz="1000" b="1" dirty="0">
                <a:solidFill>
                  <a:schemeClr val="accent1"/>
                </a:solidFill>
              </a:rPr>
              <a:t>absolut anonymisiert </a:t>
            </a:r>
            <a:r>
              <a:rPr lang="de-DE" sz="1000" dirty="0">
                <a:solidFill>
                  <a:schemeClr val="accent1"/>
                </a:solidFill>
              </a:rPr>
              <a:t>werden.</a:t>
            </a:r>
          </a:p>
        </p:txBody>
      </p:sp>
      <p:grpSp>
        <p:nvGrpSpPr>
          <p:cNvPr id="138" name="LINE ICON - info">
            <a:extLst>
              <a:ext uri="{FF2B5EF4-FFF2-40B4-BE49-F238E27FC236}">
                <a16:creationId xmlns:a16="http://schemas.microsoft.com/office/drawing/2014/main" id="{0C15B736-8B45-4C50-8A20-3E921388E80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40609" y="3080349"/>
            <a:ext cx="397320" cy="397321"/>
            <a:chOff x="9246737" y="2599625"/>
            <a:chExt cx="409304" cy="409306"/>
          </a:xfrm>
          <a:solidFill>
            <a:schemeClr val="accent1"/>
          </a:solidFill>
        </p:grpSpPr>
        <p:sp>
          <p:nvSpPr>
            <p:cNvPr id="139" name="Freeform 312">
              <a:extLst>
                <a:ext uri="{FF2B5EF4-FFF2-40B4-BE49-F238E27FC236}">
                  <a16:creationId xmlns:a16="http://schemas.microsoft.com/office/drawing/2014/main" id="{787553DF-5F08-4CA6-94CE-828F7F94B16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246737" y="2599625"/>
              <a:ext cx="409304" cy="409306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40" name="Freeform 313">
              <a:extLst>
                <a:ext uri="{FF2B5EF4-FFF2-40B4-BE49-F238E27FC236}">
                  <a16:creationId xmlns:a16="http://schemas.microsoft.com/office/drawing/2014/main" id="{18D83A60-F08C-4F63-9B41-9BAF5A170B5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410603" y="2688416"/>
              <a:ext cx="75075" cy="750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4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4"/>
                    <a:pt x="30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41" name="Freeform 314">
              <a:extLst>
                <a:ext uri="{FF2B5EF4-FFF2-40B4-BE49-F238E27FC236}">
                  <a16:creationId xmlns:a16="http://schemas.microsoft.com/office/drawing/2014/main" id="{809A26EA-A59C-4B50-B71A-A99DC31E349E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396887" y="2784426"/>
              <a:ext cx="116222" cy="142932"/>
            </a:xfrm>
            <a:custGeom>
              <a:avLst/>
              <a:gdLst>
                <a:gd name="T0" fmla="*/ 68 w 68"/>
                <a:gd name="T1" fmla="*/ 84 h 84"/>
                <a:gd name="T2" fmla="*/ 0 w 68"/>
                <a:gd name="T3" fmla="*/ 84 h 84"/>
                <a:gd name="T4" fmla="*/ 0 w 68"/>
                <a:gd name="T5" fmla="*/ 69 h 84"/>
                <a:gd name="T6" fmla="*/ 3 w 68"/>
                <a:gd name="T7" fmla="*/ 68 h 84"/>
                <a:gd name="T8" fmla="*/ 16 w 68"/>
                <a:gd name="T9" fmla="*/ 63 h 84"/>
                <a:gd name="T10" fmla="*/ 16 w 68"/>
                <a:gd name="T11" fmla="*/ 17 h 84"/>
                <a:gd name="T12" fmla="*/ 4 w 68"/>
                <a:gd name="T13" fmla="*/ 8 h 84"/>
                <a:gd name="T14" fmla="*/ 4 w 68"/>
                <a:gd name="T15" fmla="*/ 0 h 84"/>
                <a:gd name="T16" fmla="*/ 52 w 68"/>
                <a:gd name="T17" fmla="*/ 0 h 84"/>
                <a:gd name="T18" fmla="*/ 52 w 68"/>
                <a:gd name="T19" fmla="*/ 63 h 84"/>
                <a:gd name="T20" fmla="*/ 65 w 68"/>
                <a:gd name="T21" fmla="*/ 68 h 84"/>
                <a:gd name="T22" fmla="*/ 68 w 68"/>
                <a:gd name="T23" fmla="*/ 69 h 84"/>
                <a:gd name="T24" fmla="*/ 68 w 68"/>
                <a:gd name="T25" fmla="*/ 84 h 84"/>
                <a:gd name="T26" fmla="*/ 8 w 68"/>
                <a:gd name="T27" fmla="*/ 76 h 84"/>
                <a:gd name="T28" fmla="*/ 60 w 68"/>
                <a:gd name="T29" fmla="*/ 76 h 84"/>
                <a:gd name="T30" fmla="*/ 60 w 68"/>
                <a:gd name="T31" fmla="*/ 75 h 84"/>
                <a:gd name="T32" fmla="*/ 44 w 68"/>
                <a:gd name="T33" fmla="*/ 64 h 84"/>
                <a:gd name="T34" fmla="*/ 44 w 68"/>
                <a:gd name="T35" fmla="*/ 8 h 84"/>
                <a:gd name="T36" fmla="*/ 20 w 68"/>
                <a:gd name="T37" fmla="*/ 8 h 84"/>
                <a:gd name="T38" fmla="*/ 24 w 68"/>
                <a:gd name="T39" fmla="*/ 15 h 84"/>
                <a:gd name="T40" fmla="*/ 24 w 68"/>
                <a:gd name="T41" fmla="*/ 15 h 84"/>
                <a:gd name="T42" fmla="*/ 24 w 68"/>
                <a:gd name="T43" fmla="*/ 64 h 84"/>
                <a:gd name="T44" fmla="*/ 8 w 68"/>
                <a:gd name="T45" fmla="*/ 75 h 84"/>
                <a:gd name="T46" fmla="*/ 8 w 68"/>
                <a:gd name="T4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8" y="67"/>
                    <a:pt x="14" y="64"/>
                    <a:pt x="16" y="6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5"/>
                    <a:pt x="12" y="8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4" y="64"/>
                    <a:pt x="60" y="66"/>
                    <a:pt x="65" y="68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84"/>
                  </a:lnTo>
                  <a:close/>
                  <a:moveTo>
                    <a:pt x="8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44" y="70"/>
                    <a:pt x="44" y="66"/>
                    <a:pt x="44" y="6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11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6"/>
                    <a:pt x="24" y="71"/>
                    <a:pt x="8" y="7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142" name="Rechteck 141">
            <a:extLst>
              <a:ext uri="{FF2B5EF4-FFF2-40B4-BE49-F238E27FC236}">
                <a16:creationId xmlns:a16="http://schemas.microsoft.com/office/drawing/2014/main" id="{76EC2A20-285A-4214-B0A7-BDFE874C294D}"/>
              </a:ext>
            </a:extLst>
          </p:cNvPr>
          <p:cNvSpPr/>
          <p:nvPr/>
        </p:nvSpPr>
        <p:spPr bwMode="gray">
          <a:xfrm>
            <a:off x="4395375" y="2944560"/>
            <a:ext cx="2577600" cy="1152000"/>
          </a:xfrm>
          <a:prstGeom prst="rect">
            <a:avLst/>
          </a:prstGeom>
          <a:noFill/>
          <a:ln w="6350">
            <a:solidFill>
              <a:srgbClr val="009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cxnSp>
        <p:nvCxnSpPr>
          <p:cNvPr id="144" name="Gerader Verbinder">
            <a:extLst>
              <a:ext uri="{FF2B5EF4-FFF2-40B4-BE49-F238E27FC236}">
                <a16:creationId xmlns:a16="http://schemas.microsoft.com/office/drawing/2014/main" id="{66042380-3428-4CB4-8CFC-DE113BE47073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539999" y="2944563"/>
            <a:ext cx="1339" cy="118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29FAEB6-53AE-41E5-BD78-61144D03F17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991496" y="1907120"/>
            <a:ext cx="1033496" cy="1368000"/>
            <a:chOff x="8319741" y="2435927"/>
            <a:chExt cx="2081706" cy="2755476"/>
          </a:xfrm>
        </p:grpSpPr>
        <p:grpSp>
          <p:nvGrpSpPr>
            <p:cNvPr id="31" name="Datenblatt">
              <a:extLst>
                <a:ext uri="{FF2B5EF4-FFF2-40B4-BE49-F238E27FC236}">
                  <a16:creationId xmlns:a16="http://schemas.microsoft.com/office/drawing/2014/main" id="{D5CE5B1E-4E1E-4132-8493-22C5FCD7BF34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319741" y="2435927"/>
              <a:ext cx="2081706" cy="2755476"/>
              <a:chOff x="8535495" y="2435927"/>
              <a:chExt cx="2081706" cy="2755476"/>
            </a:xfrm>
          </p:grpSpPr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A9C5AD5D-01BE-426D-A560-F3E2F07D49C8}"/>
                  </a:ext>
                </a:extLst>
              </p:cNvPr>
              <p:cNvSpPr/>
              <p:nvPr/>
            </p:nvSpPr>
            <p:spPr bwMode="gray">
              <a:xfrm>
                <a:off x="8535495" y="2435927"/>
                <a:ext cx="2076043" cy="2755476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254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59AE7B94-7277-4B53-A62B-058A58A2F121}"/>
                  </a:ext>
                </a:extLst>
              </p:cNvPr>
              <p:cNvSpPr/>
              <p:nvPr/>
            </p:nvSpPr>
            <p:spPr bwMode="gray">
              <a:xfrm>
                <a:off x="10126500" y="2435927"/>
                <a:ext cx="490701" cy="490701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25400" cap="sq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32" name="Graph">
              <a:extLst>
                <a:ext uri="{FF2B5EF4-FFF2-40B4-BE49-F238E27FC236}">
                  <a16:creationId xmlns:a16="http://schemas.microsoft.com/office/drawing/2014/main" id="{88BC90A1-EDE3-4281-A74B-7DB61042AFA4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785908" y="3232751"/>
              <a:ext cx="1245626" cy="754925"/>
              <a:chOff x="12834671" y="3124046"/>
              <a:chExt cx="314325" cy="190500"/>
            </a:xfrm>
            <a:noFill/>
          </p:grpSpPr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8F0E00F1-84C6-460D-B265-3B5A398B964A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E131CA30-506A-4D60-BC95-E0C1FCDE9B45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5F2C6D6D-17ED-43C6-AEAC-A12CEE654B90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141EB690-32CD-4997-B7E7-61CAD2903C4E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0" name="Freihandform: Form 39">
                <a:extLst>
                  <a:ext uri="{FF2B5EF4-FFF2-40B4-BE49-F238E27FC236}">
                    <a16:creationId xmlns:a16="http://schemas.microsoft.com/office/drawing/2014/main" id="{35C14C3A-CFEE-43E1-9374-2E4731637071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254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33329447-99F9-49CE-8864-BA4D70EF556E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254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7578174F-2E92-4526-A5AE-8C37E69CF6AB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254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33" name="Linie 1">
              <a:extLst>
                <a:ext uri="{FF2B5EF4-FFF2-40B4-BE49-F238E27FC236}">
                  <a16:creationId xmlns:a16="http://schemas.microsoft.com/office/drawing/2014/main" id="{6D7AC0CD-8F34-40F3-817F-90ED0FE74E9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716078" y="4323239"/>
              <a:ext cx="1321118" cy="37746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4" name="Linie 2">
              <a:extLst>
                <a:ext uri="{FF2B5EF4-FFF2-40B4-BE49-F238E27FC236}">
                  <a16:creationId xmlns:a16="http://schemas.microsoft.com/office/drawing/2014/main" id="{2C0D57AD-325C-42F7-8148-42D3B6D0F83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716078" y="4549717"/>
              <a:ext cx="1321118" cy="37746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5" name="Linie 3">
              <a:extLst>
                <a:ext uri="{FF2B5EF4-FFF2-40B4-BE49-F238E27FC236}">
                  <a16:creationId xmlns:a16="http://schemas.microsoft.com/office/drawing/2014/main" id="{6DEC297E-E640-4972-8FA5-E79552E594D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716078" y="4776194"/>
              <a:ext cx="1321118" cy="37746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DAA8B567-ADEA-4C3C-B4D7-714AAE134A50}"/>
              </a:ext>
            </a:extLst>
          </p:cNvPr>
          <p:cNvSpPr>
            <a:spLocks noChangeAspect="1"/>
          </p:cNvSpPr>
          <p:nvPr/>
        </p:nvSpPr>
        <p:spPr bwMode="gray">
          <a:xfrm>
            <a:off x="7867140" y="1765196"/>
            <a:ext cx="1265970" cy="1641360"/>
          </a:xfrm>
          <a:custGeom>
            <a:avLst/>
            <a:gdLst>
              <a:gd name="connsiteX0" fmla="*/ 526733 w 523875"/>
              <a:gd name="connsiteY0" fmla="*/ 125254 h 695325"/>
              <a:gd name="connsiteX1" fmla="*/ 526733 w 523875"/>
              <a:gd name="connsiteY1" fmla="*/ 700088 h 695325"/>
              <a:gd name="connsiteX2" fmla="*/ 0 w 523875"/>
              <a:gd name="connsiteY2" fmla="*/ 700088 h 695325"/>
              <a:gd name="connsiteX3" fmla="*/ 0 w 523875"/>
              <a:gd name="connsiteY3" fmla="*/ 0 h 695325"/>
              <a:gd name="connsiteX4" fmla="*/ 402622 w 523875"/>
              <a:gd name="connsiteY4" fmla="*/ 0 h 695325"/>
              <a:gd name="connsiteX0" fmla="*/ 526733 w 526733"/>
              <a:gd name="connsiteY0" fmla="*/ 125254 h 700088"/>
              <a:gd name="connsiteX1" fmla="*/ 526733 w 526733"/>
              <a:gd name="connsiteY1" fmla="*/ 700088 h 700088"/>
              <a:gd name="connsiteX2" fmla="*/ 0 w 526733"/>
              <a:gd name="connsiteY2" fmla="*/ 700088 h 700088"/>
              <a:gd name="connsiteX3" fmla="*/ 0 w 526733"/>
              <a:gd name="connsiteY3" fmla="*/ 0 h 700088"/>
              <a:gd name="connsiteX4" fmla="*/ 402622 w 526733"/>
              <a:gd name="connsiteY4" fmla="*/ 0 h 700088"/>
              <a:gd name="connsiteX5" fmla="*/ 526733 w 526733"/>
              <a:gd name="connsiteY5" fmla="*/ 125254 h 70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6733" h="700088">
                <a:moveTo>
                  <a:pt x="526733" y="125254"/>
                </a:moveTo>
                <a:lnTo>
                  <a:pt x="526733" y="700088"/>
                </a:lnTo>
                <a:lnTo>
                  <a:pt x="0" y="700088"/>
                </a:lnTo>
                <a:lnTo>
                  <a:pt x="0" y="0"/>
                </a:lnTo>
                <a:lnTo>
                  <a:pt x="402622" y="0"/>
                </a:lnTo>
                <a:lnTo>
                  <a:pt x="526733" y="125254"/>
                </a:lnTo>
                <a:close/>
              </a:path>
            </a:pathLst>
          </a:custGeom>
          <a:noFill/>
          <a:ln w="19050" cap="flat">
            <a:solidFill>
              <a:schemeClr val="accent2"/>
            </a:solidFill>
            <a:prstDash val="dash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CBCF302D-9117-4B6C-B7CA-BF6DA6C8B11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141093" y="3061385"/>
            <a:ext cx="746590" cy="867134"/>
            <a:chOff x="1065102" y="1323707"/>
            <a:chExt cx="851134" cy="988558"/>
          </a:xfrm>
        </p:grpSpPr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5E4FDD22-22D3-477A-A365-3353186A314F}"/>
                </a:ext>
              </a:extLst>
            </p:cNvPr>
            <p:cNvGrpSpPr/>
            <p:nvPr/>
          </p:nvGrpSpPr>
          <p:grpSpPr bwMode="gray">
            <a:xfrm>
              <a:off x="1065102" y="1903331"/>
              <a:ext cx="851134" cy="408934"/>
              <a:chOff x="2508554" y="1792736"/>
              <a:chExt cx="851134" cy="408934"/>
            </a:xfrm>
          </p:grpSpPr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D1C04EE5-8156-4184-B584-8FAB7A13D306}"/>
                  </a:ext>
                </a:extLst>
              </p:cNvPr>
              <p:cNvSpPr/>
              <p:nvPr/>
            </p:nvSpPr>
            <p:spPr bwMode="gray">
              <a:xfrm flipH="1">
                <a:off x="2987186" y="1792736"/>
                <a:ext cx="372502" cy="408934"/>
              </a:xfrm>
              <a:custGeom>
                <a:avLst/>
                <a:gdLst>
                  <a:gd name="connsiteX0" fmla="*/ 173079 w 439824"/>
                  <a:gd name="connsiteY0" fmla="*/ 18326 h 399099"/>
                  <a:gd name="connsiteX1" fmla="*/ 18326 w 439824"/>
                  <a:gd name="connsiteY1" fmla="*/ 228464 h 399099"/>
                  <a:gd name="connsiteX2" fmla="*/ 208102 w 439824"/>
                  <a:gd name="connsiteY2" fmla="*/ 196699 h 399099"/>
                  <a:gd name="connsiteX3" fmla="*/ 239867 w 439824"/>
                  <a:gd name="connsiteY3" fmla="*/ 387290 h 399099"/>
                  <a:gd name="connsiteX4" fmla="*/ 426385 w 439824"/>
                  <a:gd name="connsiteY4" fmla="*/ 126653 h 399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824" h="399099">
                    <a:moveTo>
                      <a:pt x="173079" y="18326"/>
                    </a:moveTo>
                    <a:lnTo>
                      <a:pt x="18326" y="228464"/>
                    </a:lnTo>
                    <a:lnTo>
                      <a:pt x="208102" y="196699"/>
                    </a:lnTo>
                    <a:lnTo>
                      <a:pt x="239867" y="387290"/>
                    </a:lnTo>
                    <a:lnTo>
                      <a:pt x="426385" y="126653"/>
                    </a:lnTo>
                  </a:path>
                </a:pathLst>
              </a:custGeom>
              <a:solidFill>
                <a:schemeClr val="accent2"/>
              </a:solidFill>
              <a:ln w="31750" cap="rnd">
                <a:noFill/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EC2672A6-7CB3-4094-9782-BD194DE382DE}"/>
                  </a:ext>
                </a:extLst>
              </p:cNvPr>
              <p:cNvSpPr/>
              <p:nvPr/>
            </p:nvSpPr>
            <p:spPr bwMode="gray">
              <a:xfrm>
                <a:off x="2508554" y="1792736"/>
                <a:ext cx="372502" cy="408934"/>
              </a:xfrm>
              <a:custGeom>
                <a:avLst/>
                <a:gdLst>
                  <a:gd name="connsiteX0" fmla="*/ 173079 w 439824"/>
                  <a:gd name="connsiteY0" fmla="*/ 18326 h 399099"/>
                  <a:gd name="connsiteX1" fmla="*/ 18326 w 439824"/>
                  <a:gd name="connsiteY1" fmla="*/ 228464 h 399099"/>
                  <a:gd name="connsiteX2" fmla="*/ 208102 w 439824"/>
                  <a:gd name="connsiteY2" fmla="*/ 196699 h 399099"/>
                  <a:gd name="connsiteX3" fmla="*/ 239867 w 439824"/>
                  <a:gd name="connsiteY3" fmla="*/ 387290 h 399099"/>
                  <a:gd name="connsiteX4" fmla="*/ 426385 w 439824"/>
                  <a:gd name="connsiteY4" fmla="*/ 126653 h 399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824" h="399099">
                    <a:moveTo>
                      <a:pt x="173079" y="18326"/>
                    </a:moveTo>
                    <a:lnTo>
                      <a:pt x="18326" y="228464"/>
                    </a:lnTo>
                    <a:lnTo>
                      <a:pt x="208102" y="196699"/>
                    </a:lnTo>
                    <a:lnTo>
                      <a:pt x="239867" y="387290"/>
                    </a:lnTo>
                    <a:lnTo>
                      <a:pt x="426385" y="126653"/>
                    </a:lnTo>
                  </a:path>
                </a:pathLst>
              </a:custGeom>
              <a:solidFill>
                <a:schemeClr val="accent2"/>
              </a:solidFill>
              <a:ln w="31750" cap="rnd">
                <a:noFill/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DCC1FDA0-C834-4CBA-92D5-057BD2D8DA53}"/>
                </a:ext>
              </a:extLst>
            </p:cNvPr>
            <p:cNvSpPr/>
            <p:nvPr/>
          </p:nvSpPr>
          <p:spPr bwMode="gray">
            <a:xfrm>
              <a:off x="1146942" y="1369729"/>
              <a:ext cx="697698" cy="697698"/>
            </a:xfrm>
            <a:prstGeom prst="ellipse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1B773278-9630-4635-BE2E-C1D62487D598}"/>
                </a:ext>
              </a:extLst>
            </p:cNvPr>
            <p:cNvSpPr/>
            <p:nvPr/>
          </p:nvSpPr>
          <p:spPr bwMode="gray">
            <a:xfrm>
              <a:off x="1100921" y="1323707"/>
              <a:ext cx="779496" cy="779496"/>
            </a:xfrm>
            <a:custGeom>
              <a:avLst/>
              <a:gdLst>
                <a:gd name="connsiteX0" fmla="*/ 843310 w 920372"/>
                <a:gd name="connsiteY0" fmla="*/ 401309 h 920372"/>
                <a:gd name="connsiteX1" fmla="*/ 524744 w 920372"/>
                <a:gd name="connsiteY1" fmla="*/ 843310 h 920372"/>
                <a:gd name="connsiteX2" fmla="*/ 82743 w 920372"/>
                <a:gd name="connsiteY2" fmla="*/ 524744 h 920372"/>
                <a:gd name="connsiteX3" fmla="*/ 401309 w 920372"/>
                <a:gd name="connsiteY3" fmla="*/ 82743 h 920372"/>
                <a:gd name="connsiteX4" fmla="*/ 843310 w 920372"/>
                <a:gd name="connsiteY4" fmla="*/ 401309 h 92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372" h="920372">
                  <a:moveTo>
                    <a:pt x="843310" y="401309"/>
                  </a:moveTo>
                  <a:cubicBezTo>
                    <a:pt x="877396" y="611334"/>
                    <a:pt x="734769" y="809225"/>
                    <a:pt x="524744" y="843310"/>
                  </a:cubicBezTo>
                  <a:cubicBezTo>
                    <a:pt x="314719" y="877396"/>
                    <a:pt x="116829" y="734769"/>
                    <a:pt x="82743" y="524744"/>
                  </a:cubicBezTo>
                  <a:cubicBezTo>
                    <a:pt x="48657" y="314719"/>
                    <a:pt x="191284" y="116829"/>
                    <a:pt x="401309" y="82743"/>
                  </a:cubicBezTo>
                  <a:cubicBezTo>
                    <a:pt x="611334" y="48657"/>
                    <a:pt x="809225" y="191284"/>
                    <a:pt x="843310" y="401309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rgbClr val="FAFAFA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F62D4CE5-E765-4DF8-98BD-FFBE99AE2135}"/>
                </a:ext>
              </a:extLst>
            </p:cNvPr>
            <p:cNvSpPr/>
            <p:nvPr/>
          </p:nvSpPr>
          <p:spPr bwMode="gray">
            <a:xfrm>
              <a:off x="1342358" y="1572017"/>
              <a:ext cx="296622" cy="282826"/>
            </a:xfrm>
            <a:custGeom>
              <a:avLst/>
              <a:gdLst>
                <a:gd name="connsiteX0" fmla="*/ 175522 w 350230"/>
                <a:gd name="connsiteY0" fmla="*/ 18326 h 333940"/>
                <a:gd name="connsiteX1" fmla="*/ 212174 w 350230"/>
                <a:gd name="connsiteY1" fmla="*/ 91630 h 333940"/>
                <a:gd name="connsiteX2" fmla="*/ 252899 w 350230"/>
                <a:gd name="connsiteY2" fmla="*/ 121766 h 333940"/>
                <a:gd name="connsiteX3" fmla="*/ 334348 w 350230"/>
                <a:gd name="connsiteY3" fmla="*/ 133983 h 333940"/>
                <a:gd name="connsiteX4" fmla="*/ 334348 w 350230"/>
                <a:gd name="connsiteY4" fmla="*/ 133983 h 333940"/>
                <a:gd name="connsiteX5" fmla="*/ 275704 w 350230"/>
                <a:gd name="connsiteY5" fmla="*/ 190998 h 333940"/>
                <a:gd name="connsiteX6" fmla="*/ 260229 w 350230"/>
                <a:gd name="connsiteY6" fmla="*/ 239052 h 333940"/>
                <a:gd name="connsiteX7" fmla="*/ 274076 w 350230"/>
                <a:gd name="connsiteY7" fmla="*/ 319687 h 333940"/>
                <a:gd name="connsiteX8" fmla="*/ 201586 w 350230"/>
                <a:gd name="connsiteY8" fmla="*/ 281406 h 333940"/>
                <a:gd name="connsiteX9" fmla="*/ 151088 w 350230"/>
                <a:gd name="connsiteY9" fmla="*/ 281406 h 333940"/>
                <a:gd name="connsiteX10" fmla="*/ 78598 w 350230"/>
                <a:gd name="connsiteY10" fmla="*/ 319687 h 333940"/>
                <a:gd name="connsiteX11" fmla="*/ 92444 w 350230"/>
                <a:gd name="connsiteY11" fmla="*/ 239052 h 333940"/>
                <a:gd name="connsiteX12" fmla="*/ 76969 w 350230"/>
                <a:gd name="connsiteY12" fmla="*/ 190998 h 333940"/>
                <a:gd name="connsiteX13" fmla="*/ 18326 w 350230"/>
                <a:gd name="connsiteY13" fmla="*/ 133983 h 333940"/>
                <a:gd name="connsiteX14" fmla="*/ 18326 w 350230"/>
                <a:gd name="connsiteY14" fmla="*/ 133983 h 333940"/>
                <a:gd name="connsiteX15" fmla="*/ 99775 w 350230"/>
                <a:gd name="connsiteY15" fmla="*/ 121766 h 333940"/>
                <a:gd name="connsiteX16" fmla="*/ 140499 w 350230"/>
                <a:gd name="connsiteY16" fmla="*/ 91630 h 333940"/>
                <a:gd name="connsiteX17" fmla="*/ 175522 w 350230"/>
                <a:gd name="connsiteY17" fmla="*/ 18326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0230" h="333940">
                  <a:moveTo>
                    <a:pt x="175522" y="18326"/>
                  </a:moveTo>
                  <a:lnTo>
                    <a:pt x="212174" y="91630"/>
                  </a:lnTo>
                  <a:cubicBezTo>
                    <a:pt x="220319" y="107920"/>
                    <a:pt x="235794" y="118508"/>
                    <a:pt x="252899" y="121766"/>
                  </a:cubicBezTo>
                  <a:lnTo>
                    <a:pt x="334348" y="133983"/>
                  </a:lnTo>
                  <a:lnTo>
                    <a:pt x="334348" y="133983"/>
                  </a:lnTo>
                  <a:lnTo>
                    <a:pt x="275704" y="190998"/>
                  </a:lnTo>
                  <a:cubicBezTo>
                    <a:pt x="262673" y="203215"/>
                    <a:pt x="256971" y="221134"/>
                    <a:pt x="260229" y="239052"/>
                  </a:cubicBezTo>
                  <a:lnTo>
                    <a:pt x="274076" y="319687"/>
                  </a:lnTo>
                  <a:lnTo>
                    <a:pt x="201586" y="281406"/>
                  </a:lnTo>
                  <a:cubicBezTo>
                    <a:pt x="186111" y="273261"/>
                    <a:pt x="166563" y="273261"/>
                    <a:pt x="151088" y="281406"/>
                  </a:cubicBezTo>
                  <a:lnTo>
                    <a:pt x="78598" y="319687"/>
                  </a:lnTo>
                  <a:lnTo>
                    <a:pt x="92444" y="239052"/>
                  </a:lnTo>
                  <a:cubicBezTo>
                    <a:pt x="95702" y="221134"/>
                    <a:pt x="90001" y="203215"/>
                    <a:pt x="76969" y="190998"/>
                  </a:cubicBezTo>
                  <a:lnTo>
                    <a:pt x="18326" y="133983"/>
                  </a:lnTo>
                  <a:lnTo>
                    <a:pt x="18326" y="133983"/>
                  </a:lnTo>
                  <a:lnTo>
                    <a:pt x="99775" y="121766"/>
                  </a:lnTo>
                  <a:cubicBezTo>
                    <a:pt x="117694" y="119323"/>
                    <a:pt x="133169" y="107920"/>
                    <a:pt x="140499" y="91630"/>
                  </a:cubicBezTo>
                  <a:lnTo>
                    <a:pt x="175522" y="18326"/>
                  </a:lnTo>
                  <a:close/>
                </a:path>
              </a:pathLst>
            </a:custGeom>
            <a:noFill/>
            <a:ln w="25400" cap="rnd">
              <a:solidFill>
                <a:srgbClr val="F7F7F7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F56956F4-D788-44FC-ACD0-66FD6C193F4B}"/>
                </a:ext>
              </a:extLst>
            </p:cNvPr>
            <p:cNvSpPr/>
            <p:nvPr/>
          </p:nvSpPr>
          <p:spPr bwMode="gray">
            <a:xfrm>
              <a:off x="1221639" y="1445780"/>
              <a:ext cx="538060" cy="282826"/>
            </a:xfrm>
            <a:custGeom>
              <a:avLst/>
              <a:gdLst>
                <a:gd name="connsiteX0" fmla="*/ 619419 w 635301"/>
                <a:gd name="connsiteY0" fmla="*/ 318873 h 333940"/>
                <a:gd name="connsiteX1" fmla="*/ 318873 w 635301"/>
                <a:gd name="connsiteY1" fmla="*/ 18326 h 333940"/>
                <a:gd name="connsiteX2" fmla="*/ 18326 w 635301"/>
                <a:gd name="connsiteY2" fmla="*/ 318873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301" h="333940">
                  <a:moveTo>
                    <a:pt x="619419" y="318873"/>
                  </a:moveTo>
                  <a:cubicBezTo>
                    <a:pt x="619419" y="152717"/>
                    <a:pt x="485028" y="18326"/>
                    <a:pt x="318873" y="18326"/>
                  </a:cubicBezTo>
                  <a:cubicBezTo>
                    <a:pt x="152717" y="18326"/>
                    <a:pt x="18326" y="152717"/>
                    <a:pt x="18326" y="318873"/>
                  </a:cubicBezTo>
                </a:path>
              </a:pathLst>
            </a:custGeom>
            <a:noFill/>
            <a:ln w="19050" cap="rnd">
              <a:solidFill>
                <a:srgbClr val="F7F7F7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B24FA4DF-FAF5-417C-A932-34D6446D0AC7}"/>
              </a:ext>
            </a:extLst>
          </p:cNvPr>
          <p:cNvCxnSpPr>
            <a:cxnSpLocks/>
            <a:stCxn id="11" idx="2"/>
            <a:endCxn id="102" idx="0"/>
          </p:cNvCxnSpPr>
          <p:nvPr/>
        </p:nvCxnSpPr>
        <p:spPr bwMode="gray">
          <a:xfrm flipH="1">
            <a:off x="10623939" y="3029009"/>
            <a:ext cx="5470" cy="854807"/>
          </a:xfrm>
          <a:prstGeom prst="line">
            <a:avLst/>
          </a:prstGeom>
          <a:ln w="19050">
            <a:solidFill>
              <a:srgbClr val="DCE04B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E053EFCD-8E82-42F8-B382-558C0F95D0B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133110" y="2651462"/>
            <a:ext cx="1496299" cy="755094"/>
            <a:chOff x="9505187" y="2814807"/>
            <a:chExt cx="1496299" cy="755094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292B00FA-E1A1-4069-B57A-96028F1C80EF}"/>
                </a:ext>
              </a:extLst>
            </p:cNvPr>
            <p:cNvCxnSpPr>
              <a:cxnSpLocks/>
              <a:endCxn id="11" idx="0"/>
            </p:cNvCxnSpPr>
            <p:nvPr/>
          </p:nvCxnSpPr>
          <p:spPr bwMode="gray">
            <a:xfrm>
              <a:off x="9505187" y="2814807"/>
              <a:ext cx="1118752" cy="0"/>
            </a:xfrm>
            <a:prstGeom prst="line">
              <a:avLst/>
            </a:prstGeom>
            <a:ln w="1905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Bogen 10">
              <a:extLst>
                <a:ext uri="{FF2B5EF4-FFF2-40B4-BE49-F238E27FC236}">
                  <a16:creationId xmlns:a16="http://schemas.microsoft.com/office/drawing/2014/main" id="{117AE3EC-A0F7-4D48-96EA-8AB3A12E0B0A}"/>
                </a:ext>
              </a:extLst>
            </p:cNvPr>
            <p:cNvSpPr/>
            <p:nvPr/>
          </p:nvSpPr>
          <p:spPr bwMode="gray">
            <a:xfrm>
              <a:off x="10246392" y="2814807"/>
              <a:ext cx="755094" cy="755094"/>
            </a:xfrm>
            <a:prstGeom prst="arc">
              <a:avLst/>
            </a:prstGeom>
            <a:ln w="1905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1A3E9167-A60A-4114-A69A-3B1D7CC58753}"/>
              </a:ext>
            </a:extLst>
          </p:cNvPr>
          <p:cNvCxnSpPr>
            <a:cxnSpLocks/>
          </p:cNvCxnSpPr>
          <p:nvPr/>
        </p:nvCxnSpPr>
        <p:spPr bwMode="gray">
          <a:xfrm>
            <a:off x="10623939" y="3761259"/>
            <a:ext cx="0" cy="468000"/>
          </a:xfrm>
          <a:prstGeom prst="line">
            <a:avLst/>
          </a:prstGeom>
          <a:ln w="19050">
            <a:solidFill>
              <a:srgbClr val="DCE04B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uppieren 97">
            <a:extLst>
              <a:ext uri="{FF2B5EF4-FFF2-40B4-BE49-F238E27FC236}">
                <a16:creationId xmlns:a16="http://schemas.microsoft.com/office/drawing/2014/main" id="{04DCC120-B2F4-4CFD-8BD3-39BDB87AA493}"/>
              </a:ext>
            </a:extLst>
          </p:cNvPr>
          <p:cNvGrpSpPr>
            <a:grpSpLocks noChangeAspect="1"/>
          </p:cNvGrpSpPr>
          <p:nvPr/>
        </p:nvGrpSpPr>
        <p:grpSpPr bwMode="gray">
          <a:xfrm rot="5400000">
            <a:off x="10362194" y="3888734"/>
            <a:ext cx="528959" cy="469941"/>
            <a:chOff x="1118829" y="5659016"/>
            <a:chExt cx="267535" cy="237685"/>
          </a:xfrm>
        </p:grpSpPr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119374C4-19B7-4FA1-B17D-F2B8294863C4}"/>
                </a:ext>
              </a:extLst>
            </p:cNvPr>
            <p:cNvSpPr/>
            <p:nvPr/>
          </p:nvSpPr>
          <p:spPr bwMode="gray">
            <a:xfrm>
              <a:off x="1292395" y="5698815"/>
              <a:ext cx="93969" cy="22111"/>
            </a:xfrm>
            <a:custGeom>
              <a:avLst/>
              <a:gdLst>
                <a:gd name="connsiteX0" fmla="*/ 122581 w 138463"/>
                <a:gd name="connsiteY0" fmla="*/ 18326 h 32579"/>
                <a:gd name="connsiteX1" fmla="*/ 18326 w 13846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463" h="32579">
                  <a:moveTo>
                    <a:pt x="122581" y="18326"/>
                  </a:moveTo>
                  <a:lnTo>
                    <a:pt x="18326" y="18326"/>
                  </a:lnTo>
                </a:path>
              </a:pathLst>
            </a:custGeom>
            <a:ln w="34925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5B49B635-A891-4270-8560-3FA7A0A490EB}"/>
                </a:ext>
              </a:extLst>
            </p:cNvPr>
            <p:cNvSpPr/>
            <p:nvPr/>
          </p:nvSpPr>
          <p:spPr bwMode="gray">
            <a:xfrm>
              <a:off x="1292395" y="5835347"/>
              <a:ext cx="93969" cy="22111"/>
            </a:xfrm>
            <a:custGeom>
              <a:avLst/>
              <a:gdLst>
                <a:gd name="connsiteX0" fmla="*/ 122581 w 138463"/>
                <a:gd name="connsiteY0" fmla="*/ 18326 h 32579"/>
                <a:gd name="connsiteX1" fmla="*/ 18326 w 13846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8463" h="32579">
                  <a:moveTo>
                    <a:pt x="122581" y="18326"/>
                  </a:moveTo>
                  <a:lnTo>
                    <a:pt x="18326" y="18326"/>
                  </a:lnTo>
                </a:path>
              </a:pathLst>
            </a:custGeom>
            <a:ln w="34925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5DFC3EB9-C8BE-4B22-82F9-7A713B870D52}"/>
                </a:ext>
              </a:extLst>
            </p:cNvPr>
            <p:cNvSpPr/>
            <p:nvPr/>
          </p:nvSpPr>
          <p:spPr bwMode="gray">
            <a:xfrm>
              <a:off x="1241541" y="5659016"/>
              <a:ext cx="71859" cy="237685"/>
            </a:xfrm>
            <a:custGeom>
              <a:avLst/>
              <a:gdLst>
                <a:gd name="connsiteX0" fmla="*/ 18326 w 105883"/>
                <a:gd name="connsiteY0" fmla="*/ 316429 h 350230"/>
                <a:gd name="connsiteX1" fmla="*/ 18326 w 105883"/>
                <a:gd name="connsiteY1" fmla="*/ 39503 h 350230"/>
                <a:gd name="connsiteX2" fmla="*/ 39503 w 105883"/>
                <a:gd name="connsiteY2" fmla="*/ 18326 h 350230"/>
                <a:gd name="connsiteX3" fmla="*/ 72897 w 105883"/>
                <a:gd name="connsiteY3" fmla="*/ 18326 h 350230"/>
                <a:gd name="connsiteX4" fmla="*/ 94074 w 105883"/>
                <a:gd name="connsiteY4" fmla="*/ 39503 h 350230"/>
                <a:gd name="connsiteX5" fmla="*/ 94074 w 105883"/>
                <a:gd name="connsiteY5" fmla="*/ 316429 h 350230"/>
                <a:gd name="connsiteX6" fmla="*/ 72897 w 105883"/>
                <a:gd name="connsiteY6" fmla="*/ 337606 h 350230"/>
                <a:gd name="connsiteX7" fmla="*/ 39503 w 105883"/>
                <a:gd name="connsiteY7" fmla="*/ 337606 h 350230"/>
                <a:gd name="connsiteX8" fmla="*/ 18326 w 105883"/>
                <a:gd name="connsiteY8" fmla="*/ 316429 h 350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883" h="350230">
                  <a:moveTo>
                    <a:pt x="18326" y="316429"/>
                  </a:moveTo>
                  <a:lnTo>
                    <a:pt x="18326" y="39503"/>
                  </a:lnTo>
                  <a:cubicBezTo>
                    <a:pt x="18326" y="28100"/>
                    <a:pt x="28100" y="18326"/>
                    <a:pt x="39503" y="18326"/>
                  </a:cubicBezTo>
                  <a:lnTo>
                    <a:pt x="72897" y="18326"/>
                  </a:lnTo>
                  <a:cubicBezTo>
                    <a:pt x="84300" y="18326"/>
                    <a:pt x="94074" y="28100"/>
                    <a:pt x="94074" y="39503"/>
                  </a:cubicBezTo>
                  <a:lnTo>
                    <a:pt x="94074" y="316429"/>
                  </a:lnTo>
                  <a:cubicBezTo>
                    <a:pt x="94074" y="327832"/>
                    <a:pt x="84300" y="337606"/>
                    <a:pt x="72897" y="337606"/>
                  </a:cubicBezTo>
                  <a:lnTo>
                    <a:pt x="39503" y="337606"/>
                  </a:lnTo>
                  <a:cubicBezTo>
                    <a:pt x="27285" y="336791"/>
                    <a:pt x="18326" y="327832"/>
                    <a:pt x="18326" y="316429"/>
                  </a:cubicBezTo>
                  <a:close/>
                </a:path>
              </a:pathLst>
            </a:custGeom>
            <a:solidFill>
              <a:srgbClr val="F8F8F8"/>
            </a:solidFill>
            <a:ln w="19050" cap="rnd">
              <a:solidFill>
                <a:schemeClr val="accent2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7C1C8F06-308A-4595-9FB9-BBCDBA90F0A3}"/>
                </a:ext>
              </a:extLst>
            </p:cNvPr>
            <p:cNvSpPr/>
            <p:nvPr/>
          </p:nvSpPr>
          <p:spPr bwMode="gray">
            <a:xfrm>
              <a:off x="1118829" y="5689971"/>
              <a:ext cx="143717" cy="176883"/>
            </a:xfrm>
            <a:custGeom>
              <a:avLst/>
              <a:gdLst>
                <a:gd name="connsiteX0" fmla="*/ 18326 w 211767"/>
                <a:gd name="connsiteY0" fmla="*/ 131540 h 260636"/>
                <a:gd name="connsiteX1" fmla="*/ 18326 w 211767"/>
                <a:gd name="connsiteY1" fmla="*/ 131540 h 260636"/>
                <a:gd name="connsiteX2" fmla="*/ 131540 w 211767"/>
                <a:gd name="connsiteY2" fmla="*/ 18326 h 260636"/>
                <a:gd name="connsiteX3" fmla="*/ 199142 w 211767"/>
                <a:gd name="connsiteY3" fmla="*/ 18326 h 260636"/>
                <a:gd name="connsiteX4" fmla="*/ 199142 w 211767"/>
                <a:gd name="connsiteY4" fmla="*/ 243940 h 260636"/>
                <a:gd name="connsiteX5" fmla="*/ 131540 w 211767"/>
                <a:gd name="connsiteY5" fmla="*/ 243940 h 260636"/>
                <a:gd name="connsiteX6" fmla="*/ 18326 w 211767"/>
                <a:gd name="connsiteY6" fmla="*/ 131540 h 26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767" h="260636">
                  <a:moveTo>
                    <a:pt x="18326" y="131540"/>
                  </a:moveTo>
                  <a:lnTo>
                    <a:pt x="18326" y="131540"/>
                  </a:lnTo>
                  <a:cubicBezTo>
                    <a:pt x="18326" y="68824"/>
                    <a:pt x="68824" y="18326"/>
                    <a:pt x="131540" y="18326"/>
                  </a:cubicBezTo>
                  <a:lnTo>
                    <a:pt x="199142" y="18326"/>
                  </a:lnTo>
                  <a:lnTo>
                    <a:pt x="199142" y="243940"/>
                  </a:lnTo>
                  <a:lnTo>
                    <a:pt x="131540" y="243940"/>
                  </a:lnTo>
                  <a:cubicBezTo>
                    <a:pt x="68824" y="244754"/>
                    <a:pt x="18326" y="194256"/>
                    <a:pt x="18326" y="131540"/>
                  </a:cubicBezTo>
                  <a:close/>
                </a:path>
              </a:pathLst>
            </a:custGeom>
            <a:solidFill>
              <a:srgbClr val="F8F8F8"/>
            </a:solidFill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2C075AB5-97E1-466D-8E84-FB501A1CF8E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378271" y="3334406"/>
            <a:ext cx="492898" cy="492898"/>
            <a:chOff x="9580045" y="2487503"/>
            <a:chExt cx="647700" cy="647700"/>
          </a:xfrm>
        </p:grpSpPr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6D2DF59E-4AC8-4A21-820D-4DC1CB12EBC3}"/>
                </a:ext>
              </a:extLst>
            </p:cNvPr>
            <p:cNvSpPr/>
            <p:nvPr/>
          </p:nvSpPr>
          <p:spPr bwMode="gray">
            <a:xfrm>
              <a:off x="9580045" y="2487503"/>
              <a:ext cx="647700" cy="647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8C5CAA8F-B5EB-47EE-98E5-20C6765D383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679005" y="2629299"/>
              <a:ext cx="449780" cy="364109"/>
            </a:xfrm>
            <a:custGeom>
              <a:avLst/>
              <a:gdLst>
                <a:gd name="connsiteX0" fmla="*/ 12282 w 114628"/>
                <a:gd name="connsiteY0" fmla="*/ 49945 h 92794"/>
                <a:gd name="connsiteX1" fmla="*/ 46670 w 114628"/>
                <a:gd name="connsiteY1" fmla="*/ 80513 h 92794"/>
                <a:gd name="connsiteX2" fmla="*/ 102893 w 114628"/>
                <a:gd name="connsiteY2" fmla="*/ 12282 h 92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28" h="92794">
                  <a:moveTo>
                    <a:pt x="12282" y="49945"/>
                  </a:moveTo>
                  <a:lnTo>
                    <a:pt x="46670" y="80513"/>
                  </a:lnTo>
                  <a:lnTo>
                    <a:pt x="102893" y="12282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416836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9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6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1041E-6 1.11111E-6 L 1.91041E-6 0.03866 " pathEditMode="relative" rAng="0" ptsTypes="AA">
                                          <p:cBhvr>
                                            <p:cTn id="47" dur="2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6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2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74" dur="25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 build="p"/>
          <p:bldP spid="137" grpId="0" animBg="1"/>
          <p:bldP spid="142" grpId="0" animBg="1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9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6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1041E-6 1.11111E-6 L 1.91041E-6 0.03866 " pathEditMode="relative" rAng="0" ptsTypes="AA">
                                          <p:cBhvr>
                                            <p:cTn id="47" dur="2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6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2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25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 build="p"/>
          <p:bldP spid="137" grpId="0" animBg="1"/>
          <p:bldP spid="142" grpId="0" animBg="1"/>
          <p:bldP spid="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39999" y="3038925"/>
            <a:ext cx="3564000" cy="1314000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2900" cap="all" dirty="0">
                <a:solidFill>
                  <a:srgbClr val="DCE04B"/>
                </a:solidFill>
              </a:rPr>
              <a:t>Was sind geeignete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Lizenzierungs-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Modelle?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5" name="Inhalt">
            <a:extLst>
              <a:ext uri="{FF2B5EF4-FFF2-40B4-BE49-F238E27FC236}">
                <a16:creationId xmlns:a16="http://schemas.microsoft.com/office/drawing/2014/main" id="{819D3A3F-3915-440D-B5B6-06BEA6AAE5C0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39999" y="4584477"/>
            <a:ext cx="3747600" cy="1378173"/>
          </a:xfrm>
        </p:spPr>
        <p:txBody>
          <a:bodyPr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Welche Lizenzierungsmodelle für das Bereit-stellen von Forschungsdaten geeignet sind,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accent2"/>
                </a:solidFill>
                <a:latin typeface="+mj-lt"/>
              </a:rPr>
              <a:t>ist fraglich</a:t>
            </a:r>
            <a:r>
              <a:rPr lang="de-DE" sz="1400" dirty="0">
                <a:solidFill>
                  <a:schemeClr val="bg1"/>
                </a:solidFill>
              </a:rPr>
              <a:t>. Häufig werden Creative Commons‐ Lizenzen, insb. </a:t>
            </a:r>
            <a:r>
              <a:rPr lang="de-DE" sz="1400" dirty="0">
                <a:solidFill>
                  <a:schemeClr val="accent2"/>
                </a:solidFill>
                <a:latin typeface="+mj-lt"/>
              </a:rPr>
              <a:t>CC0 und CC‐BY</a:t>
            </a:r>
            <a:r>
              <a:rPr lang="de-DE" sz="1400" dirty="0">
                <a:solidFill>
                  <a:schemeClr val="bg1"/>
                </a:solidFill>
              </a:rPr>
              <a:t>, verwendet.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Neben der </a:t>
            </a:r>
            <a:r>
              <a:rPr lang="de-DE" sz="1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Europäischen Kommission</a:t>
            </a:r>
            <a:r>
              <a:rPr lang="de-DE" sz="1400" dirty="0">
                <a:solidFill>
                  <a:schemeClr val="bg1"/>
                </a:solidFill>
              </a:rPr>
              <a:t> im Rahmen von Horizon Europe empfiehlt auch die </a:t>
            </a:r>
            <a:r>
              <a:rPr lang="de-DE" sz="1400" u="sng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DFG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>
                <a:solidFill>
                  <a:schemeClr val="accent2"/>
                </a:solidFill>
                <a:latin typeface="+mj-lt"/>
              </a:rPr>
              <a:t>die Verwendung dieser Lizenztypen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  <a:endParaRPr lang="de-DE" dirty="0"/>
          </a:p>
        </p:txBody>
      </p:sp>
      <p:grpSp>
        <p:nvGrpSpPr>
          <p:cNvPr id="6" name="ICON 1">
            <a:extLst>
              <a:ext uri="{FF2B5EF4-FFF2-40B4-BE49-F238E27FC236}">
                <a16:creationId xmlns:a16="http://schemas.microsoft.com/office/drawing/2014/main" id="{3AEFE4B9-B20F-40E1-B4E7-7E570B8772B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2624" y="1633314"/>
            <a:ext cx="878750" cy="1163170"/>
            <a:chOff x="12717037" y="2922973"/>
            <a:chExt cx="525304" cy="695325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E9B5EF8C-E775-468D-B9D3-E77A0228A92D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D8ECEFC-8477-41DF-90DE-145061DA88D7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66917D75-3F81-4A7C-A256-C94E3286061C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11895645-E8EB-4CF2-A2FA-E4FB91FAAECC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F7D133C5-E879-45C0-8FFE-0D451469E372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2" name="Grafik 29">
              <a:extLst>
                <a:ext uri="{FF2B5EF4-FFF2-40B4-BE49-F238E27FC236}">
                  <a16:creationId xmlns:a16="http://schemas.microsoft.com/office/drawing/2014/main" id="{173B27DF-ABEC-460C-B627-E8BBAABA262B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13" name="Freihandform: Form 12">
                <a:extLst>
                  <a:ext uri="{FF2B5EF4-FFF2-40B4-BE49-F238E27FC236}">
                    <a16:creationId xmlns:a16="http://schemas.microsoft.com/office/drawing/2014/main" id="{5F9E5FF6-3174-4CC9-8A6B-8C8F061A0848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2639CC2B-BA98-4E68-8691-6A0331F9C6AF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8918D82C-586C-4CE2-8FDD-0C3DAA41FF2E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" name="Freihandform: Form 15">
                <a:extLst>
                  <a:ext uri="{FF2B5EF4-FFF2-40B4-BE49-F238E27FC236}">
                    <a16:creationId xmlns:a16="http://schemas.microsoft.com/office/drawing/2014/main" id="{CA1938D5-3102-47CB-AC63-A46384A5A589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E6DC8AB5-2DE0-44D5-96B9-5136F8E834B5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50F3A56E-140A-4551-8131-02B5772E05FF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FF9AED59-4F7E-4E55-A043-6C06CE7E32E0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43F4B6E2-E49E-451D-BD04-20E4E918227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65102" y="1323707"/>
            <a:ext cx="851134" cy="1010278"/>
            <a:chOff x="1065102" y="1323707"/>
            <a:chExt cx="851134" cy="1010278"/>
          </a:xfrm>
        </p:grpSpPr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82521F7F-3E4F-4C4E-A8C1-5D0264C5B870}"/>
                </a:ext>
              </a:extLst>
            </p:cNvPr>
            <p:cNvGrpSpPr/>
            <p:nvPr/>
          </p:nvGrpSpPr>
          <p:grpSpPr bwMode="gray">
            <a:xfrm>
              <a:off x="1065102" y="1925051"/>
              <a:ext cx="851134" cy="408934"/>
              <a:chOff x="2508554" y="1814456"/>
              <a:chExt cx="851134" cy="408934"/>
            </a:xfrm>
          </p:grpSpPr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157B1CE9-F466-4AC1-A51C-D1121713AAE2}"/>
                  </a:ext>
                </a:extLst>
              </p:cNvPr>
              <p:cNvSpPr/>
              <p:nvPr/>
            </p:nvSpPr>
            <p:spPr bwMode="gray">
              <a:xfrm flipH="1">
                <a:off x="2987186" y="1814456"/>
                <a:ext cx="372502" cy="408934"/>
              </a:xfrm>
              <a:custGeom>
                <a:avLst/>
                <a:gdLst>
                  <a:gd name="connsiteX0" fmla="*/ 173079 w 439824"/>
                  <a:gd name="connsiteY0" fmla="*/ 18326 h 399099"/>
                  <a:gd name="connsiteX1" fmla="*/ 18326 w 439824"/>
                  <a:gd name="connsiteY1" fmla="*/ 228464 h 399099"/>
                  <a:gd name="connsiteX2" fmla="*/ 208102 w 439824"/>
                  <a:gd name="connsiteY2" fmla="*/ 196699 h 399099"/>
                  <a:gd name="connsiteX3" fmla="*/ 239867 w 439824"/>
                  <a:gd name="connsiteY3" fmla="*/ 387290 h 399099"/>
                  <a:gd name="connsiteX4" fmla="*/ 426385 w 439824"/>
                  <a:gd name="connsiteY4" fmla="*/ 126653 h 399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824" h="399099">
                    <a:moveTo>
                      <a:pt x="173079" y="18326"/>
                    </a:moveTo>
                    <a:lnTo>
                      <a:pt x="18326" y="228464"/>
                    </a:lnTo>
                    <a:lnTo>
                      <a:pt x="208102" y="196699"/>
                    </a:lnTo>
                    <a:lnTo>
                      <a:pt x="239867" y="387290"/>
                    </a:lnTo>
                    <a:lnTo>
                      <a:pt x="426385" y="126653"/>
                    </a:lnTo>
                  </a:path>
                </a:pathLst>
              </a:custGeom>
              <a:solidFill>
                <a:schemeClr val="accent2"/>
              </a:solidFill>
              <a:ln w="31750" cap="rnd">
                <a:solidFill>
                  <a:srgbClr val="32434C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0B137414-D7E7-4967-A490-C5A92339E57E}"/>
                  </a:ext>
                </a:extLst>
              </p:cNvPr>
              <p:cNvSpPr/>
              <p:nvPr/>
            </p:nvSpPr>
            <p:spPr bwMode="gray">
              <a:xfrm>
                <a:off x="2508554" y="1814456"/>
                <a:ext cx="372502" cy="408934"/>
              </a:xfrm>
              <a:custGeom>
                <a:avLst/>
                <a:gdLst>
                  <a:gd name="connsiteX0" fmla="*/ 173079 w 439824"/>
                  <a:gd name="connsiteY0" fmla="*/ 18326 h 399099"/>
                  <a:gd name="connsiteX1" fmla="*/ 18326 w 439824"/>
                  <a:gd name="connsiteY1" fmla="*/ 228464 h 399099"/>
                  <a:gd name="connsiteX2" fmla="*/ 208102 w 439824"/>
                  <a:gd name="connsiteY2" fmla="*/ 196699 h 399099"/>
                  <a:gd name="connsiteX3" fmla="*/ 239867 w 439824"/>
                  <a:gd name="connsiteY3" fmla="*/ 387290 h 399099"/>
                  <a:gd name="connsiteX4" fmla="*/ 426385 w 439824"/>
                  <a:gd name="connsiteY4" fmla="*/ 126653 h 399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824" h="399099">
                    <a:moveTo>
                      <a:pt x="173079" y="18326"/>
                    </a:moveTo>
                    <a:lnTo>
                      <a:pt x="18326" y="228464"/>
                    </a:lnTo>
                    <a:lnTo>
                      <a:pt x="208102" y="196699"/>
                    </a:lnTo>
                    <a:lnTo>
                      <a:pt x="239867" y="387290"/>
                    </a:lnTo>
                    <a:lnTo>
                      <a:pt x="426385" y="126653"/>
                    </a:lnTo>
                  </a:path>
                </a:pathLst>
              </a:custGeom>
              <a:solidFill>
                <a:schemeClr val="accent2"/>
              </a:solidFill>
              <a:ln w="31750" cap="rnd">
                <a:solidFill>
                  <a:srgbClr val="32434C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09CE6B5E-597F-42A6-956D-9AC044986741}"/>
                </a:ext>
              </a:extLst>
            </p:cNvPr>
            <p:cNvSpPr/>
            <p:nvPr/>
          </p:nvSpPr>
          <p:spPr bwMode="gray">
            <a:xfrm>
              <a:off x="1131474" y="1354260"/>
              <a:ext cx="718390" cy="718390"/>
            </a:xfrm>
            <a:prstGeom prst="ellipse">
              <a:avLst/>
            </a:prstGeom>
            <a:solidFill>
              <a:srgbClr val="324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4DD03358-A11B-4BE3-9929-BB3F377D21A4}"/>
                </a:ext>
              </a:extLst>
            </p:cNvPr>
            <p:cNvSpPr/>
            <p:nvPr/>
          </p:nvSpPr>
          <p:spPr bwMode="gray">
            <a:xfrm>
              <a:off x="1100921" y="1323707"/>
              <a:ext cx="779496" cy="779496"/>
            </a:xfrm>
            <a:custGeom>
              <a:avLst/>
              <a:gdLst>
                <a:gd name="connsiteX0" fmla="*/ 843310 w 920372"/>
                <a:gd name="connsiteY0" fmla="*/ 401309 h 920372"/>
                <a:gd name="connsiteX1" fmla="*/ 524744 w 920372"/>
                <a:gd name="connsiteY1" fmla="*/ 843310 h 920372"/>
                <a:gd name="connsiteX2" fmla="*/ 82743 w 920372"/>
                <a:gd name="connsiteY2" fmla="*/ 524744 h 920372"/>
                <a:gd name="connsiteX3" fmla="*/ 401309 w 920372"/>
                <a:gd name="connsiteY3" fmla="*/ 82743 h 920372"/>
                <a:gd name="connsiteX4" fmla="*/ 843310 w 920372"/>
                <a:gd name="connsiteY4" fmla="*/ 401309 h 92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372" h="920372">
                  <a:moveTo>
                    <a:pt x="843310" y="401309"/>
                  </a:moveTo>
                  <a:cubicBezTo>
                    <a:pt x="877396" y="611334"/>
                    <a:pt x="734769" y="809225"/>
                    <a:pt x="524744" y="843310"/>
                  </a:cubicBezTo>
                  <a:cubicBezTo>
                    <a:pt x="314719" y="877396"/>
                    <a:pt x="116829" y="734769"/>
                    <a:pt x="82743" y="524744"/>
                  </a:cubicBezTo>
                  <a:cubicBezTo>
                    <a:pt x="48657" y="314719"/>
                    <a:pt x="191284" y="116829"/>
                    <a:pt x="401309" y="82743"/>
                  </a:cubicBezTo>
                  <a:cubicBezTo>
                    <a:pt x="611334" y="48657"/>
                    <a:pt x="809225" y="191284"/>
                    <a:pt x="843310" y="401309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rgbClr val="32434C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E59B75CF-4081-4C4F-842D-04A3865D211E}"/>
                </a:ext>
              </a:extLst>
            </p:cNvPr>
            <p:cNvSpPr/>
            <p:nvPr/>
          </p:nvSpPr>
          <p:spPr bwMode="gray">
            <a:xfrm>
              <a:off x="1342358" y="1572017"/>
              <a:ext cx="296622" cy="282826"/>
            </a:xfrm>
            <a:custGeom>
              <a:avLst/>
              <a:gdLst>
                <a:gd name="connsiteX0" fmla="*/ 175522 w 350230"/>
                <a:gd name="connsiteY0" fmla="*/ 18326 h 333940"/>
                <a:gd name="connsiteX1" fmla="*/ 212174 w 350230"/>
                <a:gd name="connsiteY1" fmla="*/ 91630 h 333940"/>
                <a:gd name="connsiteX2" fmla="*/ 252899 w 350230"/>
                <a:gd name="connsiteY2" fmla="*/ 121766 h 333940"/>
                <a:gd name="connsiteX3" fmla="*/ 334348 w 350230"/>
                <a:gd name="connsiteY3" fmla="*/ 133983 h 333940"/>
                <a:gd name="connsiteX4" fmla="*/ 334348 w 350230"/>
                <a:gd name="connsiteY4" fmla="*/ 133983 h 333940"/>
                <a:gd name="connsiteX5" fmla="*/ 275704 w 350230"/>
                <a:gd name="connsiteY5" fmla="*/ 190998 h 333940"/>
                <a:gd name="connsiteX6" fmla="*/ 260229 w 350230"/>
                <a:gd name="connsiteY6" fmla="*/ 239052 h 333940"/>
                <a:gd name="connsiteX7" fmla="*/ 274076 w 350230"/>
                <a:gd name="connsiteY7" fmla="*/ 319687 h 333940"/>
                <a:gd name="connsiteX8" fmla="*/ 201586 w 350230"/>
                <a:gd name="connsiteY8" fmla="*/ 281406 h 333940"/>
                <a:gd name="connsiteX9" fmla="*/ 151088 w 350230"/>
                <a:gd name="connsiteY9" fmla="*/ 281406 h 333940"/>
                <a:gd name="connsiteX10" fmla="*/ 78598 w 350230"/>
                <a:gd name="connsiteY10" fmla="*/ 319687 h 333940"/>
                <a:gd name="connsiteX11" fmla="*/ 92444 w 350230"/>
                <a:gd name="connsiteY11" fmla="*/ 239052 h 333940"/>
                <a:gd name="connsiteX12" fmla="*/ 76969 w 350230"/>
                <a:gd name="connsiteY12" fmla="*/ 190998 h 333940"/>
                <a:gd name="connsiteX13" fmla="*/ 18326 w 350230"/>
                <a:gd name="connsiteY13" fmla="*/ 133983 h 333940"/>
                <a:gd name="connsiteX14" fmla="*/ 18326 w 350230"/>
                <a:gd name="connsiteY14" fmla="*/ 133983 h 333940"/>
                <a:gd name="connsiteX15" fmla="*/ 99775 w 350230"/>
                <a:gd name="connsiteY15" fmla="*/ 121766 h 333940"/>
                <a:gd name="connsiteX16" fmla="*/ 140499 w 350230"/>
                <a:gd name="connsiteY16" fmla="*/ 91630 h 333940"/>
                <a:gd name="connsiteX17" fmla="*/ 175522 w 350230"/>
                <a:gd name="connsiteY17" fmla="*/ 18326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0230" h="333940">
                  <a:moveTo>
                    <a:pt x="175522" y="18326"/>
                  </a:moveTo>
                  <a:lnTo>
                    <a:pt x="212174" y="91630"/>
                  </a:lnTo>
                  <a:cubicBezTo>
                    <a:pt x="220319" y="107920"/>
                    <a:pt x="235794" y="118508"/>
                    <a:pt x="252899" y="121766"/>
                  </a:cubicBezTo>
                  <a:lnTo>
                    <a:pt x="334348" y="133983"/>
                  </a:lnTo>
                  <a:lnTo>
                    <a:pt x="334348" y="133983"/>
                  </a:lnTo>
                  <a:lnTo>
                    <a:pt x="275704" y="190998"/>
                  </a:lnTo>
                  <a:cubicBezTo>
                    <a:pt x="262673" y="203215"/>
                    <a:pt x="256971" y="221134"/>
                    <a:pt x="260229" y="239052"/>
                  </a:cubicBezTo>
                  <a:lnTo>
                    <a:pt x="274076" y="319687"/>
                  </a:lnTo>
                  <a:lnTo>
                    <a:pt x="201586" y="281406"/>
                  </a:lnTo>
                  <a:cubicBezTo>
                    <a:pt x="186111" y="273261"/>
                    <a:pt x="166563" y="273261"/>
                    <a:pt x="151088" y="281406"/>
                  </a:cubicBezTo>
                  <a:lnTo>
                    <a:pt x="78598" y="319687"/>
                  </a:lnTo>
                  <a:lnTo>
                    <a:pt x="92444" y="239052"/>
                  </a:lnTo>
                  <a:cubicBezTo>
                    <a:pt x="95702" y="221134"/>
                    <a:pt x="90001" y="203215"/>
                    <a:pt x="76969" y="190998"/>
                  </a:cubicBezTo>
                  <a:lnTo>
                    <a:pt x="18326" y="133983"/>
                  </a:lnTo>
                  <a:lnTo>
                    <a:pt x="18326" y="133983"/>
                  </a:lnTo>
                  <a:lnTo>
                    <a:pt x="99775" y="121766"/>
                  </a:lnTo>
                  <a:cubicBezTo>
                    <a:pt x="117694" y="119323"/>
                    <a:pt x="133169" y="107920"/>
                    <a:pt x="140499" y="91630"/>
                  </a:cubicBezTo>
                  <a:lnTo>
                    <a:pt x="175522" y="18326"/>
                  </a:lnTo>
                  <a:close/>
                </a:path>
              </a:pathLst>
            </a:custGeom>
            <a:noFill/>
            <a:ln w="25400" cap="rnd">
              <a:solidFill>
                <a:srgbClr val="32434C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A9B337F6-E8FF-47F8-A452-B74CF818E146}"/>
                </a:ext>
              </a:extLst>
            </p:cNvPr>
            <p:cNvSpPr/>
            <p:nvPr/>
          </p:nvSpPr>
          <p:spPr bwMode="gray">
            <a:xfrm>
              <a:off x="1221639" y="1445780"/>
              <a:ext cx="538060" cy="282826"/>
            </a:xfrm>
            <a:custGeom>
              <a:avLst/>
              <a:gdLst>
                <a:gd name="connsiteX0" fmla="*/ 619419 w 635301"/>
                <a:gd name="connsiteY0" fmla="*/ 318873 h 333940"/>
                <a:gd name="connsiteX1" fmla="*/ 318873 w 635301"/>
                <a:gd name="connsiteY1" fmla="*/ 18326 h 333940"/>
                <a:gd name="connsiteX2" fmla="*/ 18326 w 635301"/>
                <a:gd name="connsiteY2" fmla="*/ 318873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301" h="333940">
                  <a:moveTo>
                    <a:pt x="619419" y="318873"/>
                  </a:moveTo>
                  <a:cubicBezTo>
                    <a:pt x="619419" y="152717"/>
                    <a:pt x="485028" y="18326"/>
                    <a:pt x="318873" y="18326"/>
                  </a:cubicBezTo>
                  <a:cubicBezTo>
                    <a:pt x="152717" y="18326"/>
                    <a:pt x="18326" y="152717"/>
                    <a:pt x="18326" y="318873"/>
                  </a:cubicBezTo>
                </a:path>
              </a:pathLst>
            </a:custGeom>
            <a:noFill/>
            <a:ln w="25400" cap="rnd">
              <a:solidFill>
                <a:srgbClr val="32434C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2" name="Infotext">
            <a:extLst>
              <a:ext uri="{FF2B5EF4-FFF2-40B4-BE49-F238E27FC236}">
                <a16:creationId xmlns:a16="http://schemas.microsoft.com/office/drawing/2014/main" id="{0AF8AC4E-5918-42D3-8E4C-56DEDCB25126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Beim Klicken auf </a:t>
            </a:r>
            <a:br>
              <a:rPr lang="de-DE" sz="1400" dirty="0"/>
            </a:br>
            <a:r>
              <a:rPr lang="de-DE" sz="1400" dirty="0"/>
              <a:t>den unterstrichenen </a:t>
            </a:r>
            <a:br>
              <a:rPr lang="de-DE" sz="1400" dirty="0"/>
            </a:br>
            <a:r>
              <a:rPr lang="de-DE" sz="1400" dirty="0"/>
              <a:t>Text, wird man zur jeweiligen Webpage weitergeleitet.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Beim Klicken auf den </a:t>
            </a:r>
            <a:br>
              <a:rPr lang="de-DE" sz="1400" dirty="0"/>
            </a:br>
            <a:r>
              <a:rPr lang="de-DE" sz="1400" dirty="0"/>
              <a:t>mit * gekennzeichneten Text, wird der jeweilige Infotext eingeblendet</a:t>
            </a:r>
          </a:p>
        </p:txBody>
      </p:sp>
    </p:spTree>
    <p:extLst>
      <p:ext uri="{BB962C8B-B14F-4D97-AF65-F5344CB8AC3E}">
        <p14:creationId xmlns:p14="http://schemas.microsoft.com/office/powerpoint/2010/main" val="388714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8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25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5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25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5" grpId="0" build="p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u="sng" dirty="0"/>
          </a:p>
        </p:txBody>
      </p:sp>
      <p:sp>
        <p:nvSpPr>
          <p:cNvPr id="38" name="Zusatztext">
            <a:extLst>
              <a:ext uri="{FF2B5EF4-FFF2-40B4-BE49-F238E27FC236}">
                <a16:creationId xmlns:a16="http://schemas.microsoft.com/office/drawing/2014/main" id="{6AC6D703-44BF-4B5D-8002-6422943EAEE7}"/>
              </a:ext>
            </a:extLst>
          </p:cNvPr>
          <p:cNvSpPr/>
          <p:nvPr/>
        </p:nvSpPr>
        <p:spPr bwMode="gray">
          <a:xfrm>
            <a:off x="4375150" y="5810251"/>
            <a:ext cx="7274447" cy="463550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>
              <a:spcAft>
                <a:spcPts val="0"/>
              </a:spcAft>
            </a:pPr>
            <a:endParaRPr lang="de-DE" sz="800" dirty="0">
              <a:solidFill>
                <a:schemeClr val="accent4">
                  <a:lumMod val="20000"/>
                  <a:lumOff val="80000"/>
                </a:schemeClr>
              </a:solidFill>
              <a:ea typeface="Segoe UI Light" panose="020B0604020202020204" pitchFamily="34" charset="0"/>
            </a:endParaRPr>
          </a:p>
        </p:txBody>
      </p:sp>
      <p:sp>
        <p:nvSpPr>
          <p:cNvPr id="18" name="Trigger 2">
            <a:extLst>
              <a:ext uri="{FF2B5EF4-FFF2-40B4-BE49-F238E27FC236}">
                <a16:creationId xmlns:a16="http://schemas.microsoft.com/office/drawing/2014/main" id="{91976875-B294-4CA2-AB2C-242664CE2240}"/>
              </a:ext>
            </a:extLst>
          </p:cNvPr>
          <p:cNvSpPr txBox="1"/>
          <p:nvPr/>
        </p:nvSpPr>
        <p:spPr bwMode="gray">
          <a:xfrm>
            <a:off x="4393799" y="1880825"/>
            <a:ext cx="1044000" cy="1800000"/>
          </a:xfrm>
          <a:prstGeom prst="rect">
            <a:avLst/>
          </a:prstGeom>
        </p:spPr>
        <p:txBody>
          <a:bodyPr wrap="square" lIns="108000" tIns="144000" rIns="0" bIns="0" rtlCol="0" anchor="t" anchorCtr="0">
            <a:noAutofit/>
          </a:bodyPr>
          <a:lstStyle/>
          <a:p>
            <a:r>
              <a:rPr lang="de-DE" sz="1200" cap="all" dirty="0">
                <a:solidFill>
                  <a:schemeClr val="accent1"/>
                </a:solidFill>
                <a:latin typeface="+mj-lt"/>
              </a:rPr>
              <a:t>CC0 (Plus)*</a:t>
            </a:r>
          </a:p>
        </p:txBody>
      </p:sp>
      <p:sp>
        <p:nvSpPr>
          <p:cNvPr id="20" name="Text 1">
            <a:extLst>
              <a:ext uri="{FF2B5EF4-FFF2-40B4-BE49-F238E27FC236}">
                <a16:creationId xmlns:a16="http://schemas.microsoft.com/office/drawing/2014/main" id="{7303B625-1229-4678-895E-D8C07526C787}"/>
              </a:ext>
            </a:extLst>
          </p:cNvPr>
          <p:cNvSpPr txBox="1"/>
          <p:nvPr/>
        </p:nvSpPr>
        <p:spPr bwMode="gray">
          <a:xfrm>
            <a:off x="5437799" y="1880825"/>
            <a:ext cx="3924000" cy="1800000"/>
          </a:xfrm>
          <a:prstGeom prst="rect">
            <a:avLst/>
          </a:prstGeom>
        </p:spPr>
        <p:txBody>
          <a:bodyPr wrap="square" lIns="144000" tIns="144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</a:rPr>
              <a:t>CC0 ermöglicht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die maximale Freigabe </a:t>
            </a:r>
            <a:r>
              <a:rPr lang="de-DE" sz="1200" dirty="0">
                <a:solidFill>
                  <a:schemeClr val="bg1"/>
                </a:solidFill>
              </a:rPr>
              <a:t>der Daten und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erleichtert die Nachnutzung</a:t>
            </a:r>
            <a:r>
              <a:rPr lang="de-DE" sz="1200" dirty="0">
                <a:solidFill>
                  <a:schemeClr val="bg1"/>
                </a:solidFill>
              </a:rPr>
              <a:t>. Ein Recht auf Namensnennung besteht nicht.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</a:rPr>
              <a:t>CC0 Plus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empfiehlt eine Namensnennung, </a:t>
            </a:r>
            <a:r>
              <a:rPr lang="de-DE" sz="1200" dirty="0">
                <a:solidFill>
                  <a:schemeClr val="bg1"/>
                </a:solidFill>
              </a:rPr>
              <a:t>fordert diese aber nicht verbindlich. 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</a:rPr>
              <a:t>Viele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Zeitschriftenverlage fordern </a:t>
            </a:r>
            <a:r>
              <a:rPr lang="de-DE" sz="1200" dirty="0">
                <a:solidFill>
                  <a:schemeClr val="bg1"/>
                </a:solidFill>
              </a:rPr>
              <a:t>eine Veröffentlichung unter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 CC0.</a:t>
            </a:r>
          </a:p>
        </p:txBody>
      </p:sp>
      <p:sp>
        <p:nvSpPr>
          <p:cNvPr id="22" name="Text 1">
            <a:extLst>
              <a:ext uri="{FF2B5EF4-FFF2-40B4-BE49-F238E27FC236}">
                <a16:creationId xmlns:a16="http://schemas.microsoft.com/office/drawing/2014/main" id="{A15116FD-817C-46B6-8CDB-94FFC5005ACF}"/>
              </a:ext>
            </a:extLst>
          </p:cNvPr>
          <p:cNvSpPr txBox="1"/>
          <p:nvPr/>
        </p:nvSpPr>
        <p:spPr bwMode="gray">
          <a:xfrm>
            <a:off x="9361798" y="1880825"/>
            <a:ext cx="2268000" cy="3312000"/>
          </a:xfrm>
          <a:prstGeom prst="rect">
            <a:avLst/>
          </a:prstGeom>
        </p:spPr>
        <p:txBody>
          <a:bodyPr wrap="square" lIns="144000" tIns="144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</a:rPr>
              <a:t>CC-Lizenzen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erlauben nur die Nutzung in urheberrechtlicher Hinsicht. 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</a:rPr>
              <a:t>Sie treffen hingegen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keine Aussagen</a:t>
            </a:r>
            <a:r>
              <a:rPr lang="de-DE" sz="1200" dirty="0">
                <a:solidFill>
                  <a:schemeClr val="bg1"/>
                </a:solidFill>
              </a:rPr>
              <a:t> darüber, ob eine Nutzung z.B. auch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daten-schutzrechtlich oder patent-rechtlich</a:t>
            </a:r>
            <a:r>
              <a:rPr lang="de-DE" sz="1200" dirty="0">
                <a:solidFill>
                  <a:schemeClr val="bg1"/>
                </a:solidFill>
              </a:rPr>
              <a:t> gestattet ist.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</a:rPr>
              <a:t>Bei </a:t>
            </a:r>
            <a:r>
              <a:rPr lang="de-DE" sz="1200" i="1" dirty="0">
                <a:solidFill>
                  <a:schemeClr val="accent1"/>
                </a:solidFill>
                <a:latin typeface="+mj-lt"/>
              </a:rPr>
              <a:t>nicht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 urheberrechtlich geschützten </a:t>
            </a:r>
            <a:r>
              <a:rPr lang="de-DE" sz="1200" dirty="0">
                <a:solidFill>
                  <a:schemeClr val="bg1"/>
                </a:solidFill>
              </a:rPr>
              <a:t>Forschungsdaten besteht unter der CC-BY 4.0-Lizenz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keine durchsetzbare Verpflichtung zur Attribution des Lizenzvertrags. </a:t>
            </a:r>
            <a:r>
              <a:rPr lang="de-DE" sz="1200" dirty="0">
                <a:solidFill>
                  <a:schemeClr val="bg1"/>
                </a:solidFill>
              </a:rPr>
              <a:t>Solche bereits ohne vertragliche Erlaubnis zulässigen Nutzungen des Materials werden durch die CC-Lizenzbedingungen nicht eingeschränkt.</a:t>
            </a:r>
          </a:p>
        </p:txBody>
      </p:sp>
      <p:sp>
        <p:nvSpPr>
          <p:cNvPr id="11" name="Trigger 1">
            <a:extLst>
              <a:ext uri="{FF2B5EF4-FFF2-40B4-BE49-F238E27FC236}">
                <a16:creationId xmlns:a16="http://schemas.microsoft.com/office/drawing/2014/main" id="{0EB7E9C0-D632-4824-8C10-D55067A7283B}"/>
              </a:ext>
            </a:extLst>
          </p:cNvPr>
          <p:cNvSpPr txBox="1"/>
          <p:nvPr/>
        </p:nvSpPr>
        <p:spPr bwMode="gray">
          <a:xfrm>
            <a:off x="4393799" y="1520825"/>
            <a:ext cx="1044000" cy="360000"/>
          </a:xfrm>
          <a:prstGeom prst="rect">
            <a:avLst/>
          </a:prstGeom>
        </p:spPr>
        <p:txBody>
          <a:bodyPr wrap="square" lIns="108000" tIns="0" rIns="0" bIns="0" rtlCol="0" anchor="t" anchorCtr="0">
            <a:noAutofit/>
          </a:bodyPr>
          <a:lstStyle/>
          <a:p>
            <a:r>
              <a:rPr lang="de-DE" sz="1600" u="sng" cap="all" dirty="0">
                <a:solidFill>
                  <a:schemeClr val="accent1"/>
                </a:solidFill>
                <a:latin typeface="+mj-lt"/>
              </a:rPr>
              <a:t>Lizenz</a:t>
            </a:r>
          </a:p>
        </p:txBody>
      </p:sp>
      <p:sp>
        <p:nvSpPr>
          <p:cNvPr id="14" name="Textfeld 1">
            <a:extLst>
              <a:ext uri="{FF2B5EF4-FFF2-40B4-BE49-F238E27FC236}">
                <a16:creationId xmlns:a16="http://schemas.microsoft.com/office/drawing/2014/main" id="{94032906-8E89-4FD1-9528-18A03AD918E2}"/>
              </a:ext>
            </a:extLst>
          </p:cNvPr>
          <p:cNvSpPr txBox="1"/>
          <p:nvPr/>
        </p:nvSpPr>
        <p:spPr bwMode="gray">
          <a:xfrm>
            <a:off x="5437798" y="1520825"/>
            <a:ext cx="3924000" cy="360000"/>
          </a:xfrm>
          <a:prstGeom prst="rect">
            <a:avLst/>
          </a:prstGeom>
        </p:spPr>
        <p:txBody>
          <a:bodyPr wrap="square" lIns="0" tIns="0" rIns="0" bIns="0" rtlCol="0" anchor="t" anchorCtr="0">
            <a:noAutofit/>
          </a:bodyPr>
          <a:lstStyle/>
          <a:p>
            <a:pPr algn="ctr"/>
            <a:r>
              <a:rPr lang="de-DE" sz="1600" cap="all" dirty="0">
                <a:solidFill>
                  <a:schemeClr val="accent1"/>
                </a:solidFill>
                <a:latin typeface="+mj-lt"/>
              </a:rPr>
              <a:t>Bestimmung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38B32D55-EDF5-46FE-8F6B-DE8111152032}"/>
              </a:ext>
            </a:extLst>
          </p:cNvPr>
          <p:cNvSpPr txBox="1"/>
          <p:nvPr/>
        </p:nvSpPr>
        <p:spPr bwMode="gray">
          <a:xfrm>
            <a:off x="9361798" y="1520825"/>
            <a:ext cx="2268000" cy="360000"/>
          </a:xfrm>
          <a:prstGeom prst="rect">
            <a:avLst/>
          </a:prstGeom>
        </p:spPr>
        <p:txBody>
          <a:bodyPr wrap="square" lIns="0" tIns="0" rIns="0" bIns="0" rtlCol="0" anchor="t" anchorCtr="0">
            <a:noAutofit/>
          </a:bodyPr>
          <a:lstStyle/>
          <a:p>
            <a:pPr algn="ctr"/>
            <a:r>
              <a:rPr lang="de-DE" sz="1600" cap="all" dirty="0">
                <a:solidFill>
                  <a:schemeClr val="accent1"/>
                </a:solidFill>
                <a:latin typeface="+mj-lt"/>
              </a:rPr>
              <a:t>Umfang</a:t>
            </a:r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39999" y="3038925"/>
            <a:ext cx="3564000" cy="1314000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2900" cap="all" dirty="0">
                <a:solidFill>
                  <a:srgbClr val="DCE04B"/>
                </a:solidFill>
              </a:rPr>
              <a:t>Was sind geeignete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Lizenzierungs-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Modelle?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F7BFA7EF-2D55-480B-811F-82F1F5E45DAF}"/>
              </a:ext>
            </a:extLst>
          </p:cNvPr>
          <p:cNvGrpSpPr>
            <a:grpSpLocks noChangeAspect="1"/>
          </p:cNvGrpSpPr>
          <p:nvPr/>
        </p:nvGrpSpPr>
        <p:grpSpPr>
          <a:xfrm>
            <a:off x="4393800" y="1520825"/>
            <a:ext cx="7255800" cy="3924000"/>
            <a:chOff x="4393800" y="1520825"/>
            <a:chExt cx="7255800" cy="3924000"/>
          </a:xfrm>
        </p:grpSpPr>
        <p:cxnSp>
          <p:nvCxnSpPr>
            <p:cNvPr id="7" name="Linie 1">
              <a:extLst>
                <a:ext uri="{FF2B5EF4-FFF2-40B4-BE49-F238E27FC236}">
                  <a16:creationId xmlns:a16="http://schemas.microsoft.com/office/drawing/2014/main" id="{9D8B176C-909E-4059-8CF2-0195031DEA72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4393800" y="1880825"/>
              <a:ext cx="7255800" cy="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Linie 4">
              <a:extLst>
                <a:ext uri="{FF2B5EF4-FFF2-40B4-BE49-F238E27FC236}">
                  <a16:creationId xmlns:a16="http://schemas.microsoft.com/office/drawing/2014/main" id="{E0F5C353-FE1D-4CC7-85B0-2BEC700BF1C6}"/>
                </a:ext>
              </a:extLst>
            </p:cNvPr>
            <p:cNvCxnSpPr>
              <a:cxnSpLocks/>
            </p:cNvCxnSpPr>
            <p:nvPr/>
          </p:nvCxnSpPr>
          <p:spPr bwMode="gray">
            <a:xfrm flipV="1">
              <a:off x="5437799" y="1520825"/>
              <a:ext cx="0" cy="392400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Linie 1">
              <a:extLst>
                <a:ext uri="{FF2B5EF4-FFF2-40B4-BE49-F238E27FC236}">
                  <a16:creationId xmlns:a16="http://schemas.microsoft.com/office/drawing/2014/main" id="{DD5ED737-3ED7-4E56-A2F2-7F17DE0640D1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4393800" y="3705052"/>
              <a:ext cx="4968000" cy="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Linie 4">
              <a:extLst>
                <a:ext uri="{FF2B5EF4-FFF2-40B4-BE49-F238E27FC236}">
                  <a16:creationId xmlns:a16="http://schemas.microsoft.com/office/drawing/2014/main" id="{E4CA1886-B4F3-4B78-B1B2-61E65418E301}"/>
                </a:ext>
              </a:extLst>
            </p:cNvPr>
            <p:cNvCxnSpPr>
              <a:cxnSpLocks/>
            </p:cNvCxnSpPr>
            <p:nvPr/>
          </p:nvCxnSpPr>
          <p:spPr bwMode="gray">
            <a:xfrm flipV="1">
              <a:off x="9361798" y="1520825"/>
              <a:ext cx="0" cy="392400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rigger 3">
            <a:extLst>
              <a:ext uri="{FF2B5EF4-FFF2-40B4-BE49-F238E27FC236}">
                <a16:creationId xmlns:a16="http://schemas.microsoft.com/office/drawing/2014/main" id="{15A5A65A-B8B6-426F-82D7-C00A8043FF47}"/>
              </a:ext>
            </a:extLst>
          </p:cNvPr>
          <p:cNvSpPr txBox="1"/>
          <p:nvPr/>
        </p:nvSpPr>
        <p:spPr bwMode="gray">
          <a:xfrm>
            <a:off x="4393799" y="3705052"/>
            <a:ext cx="1044000" cy="1476000"/>
          </a:xfrm>
          <a:prstGeom prst="rect">
            <a:avLst/>
          </a:prstGeom>
        </p:spPr>
        <p:txBody>
          <a:bodyPr wrap="square" lIns="108000" tIns="144000" rIns="0" bIns="0" rtlCol="0" anchor="t" anchorCtr="0">
            <a:noAutofit/>
          </a:bodyPr>
          <a:lstStyle/>
          <a:p>
            <a:r>
              <a:rPr lang="de-DE" sz="1200" cap="all" dirty="0">
                <a:solidFill>
                  <a:schemeClr val="accent1"/>
                </a:solidFill>
                <a:latin typeface="+mj-lt"/>
              </a:rPr>
              <a:t>CC‐BY 4.0</a:t>
            </a:r>
          </a:p>
        </p:txBody>
      </p:sp>
      <p:sp>
        <p:nvSpPr>
          <p:cNvPr id="21" name="Text 1">
            <a:extLst>
              <a:ext uri="{FF2B5EF4-FFF2-40B4-BE49-F238E27FC236}">
                <a16:creationId xmlns:a16="http://schemas.microsoft.com/office/drawing/2014/main" id="{1674AC77-EB56-40F4-A21C-260B6CC094C1}"/>
              </a:ext>
            </a:extLst>
          </p:cNvPr>
          <p:cNvSpPr txBox="1"/>
          <p:nvPr/>
        </p:nvSpPr>
        <p:spPr bwMode="gray">
          <a:xfrm>
            <a:off x="5437799" y="3705052"/>
            <a:ext cx="3924000" cy="1476000"/>
          </a:xfrm>
          <a:prstGeom prst="rect">
            <a:avLst/>
          </a:prstGeom>
        </p:spPr>
        <p:txBody>
          <a:bodyPr wrap="square" lIns="144000" tIns="144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</a:rPr>
              <a:t>Die CC‐BY 4.0-Lizenz ist sinnvoll,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wenn eine Namens-nennung gewünscht ist. 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</a:rPr>
              <a:t>Zugleich wird dem Gebot der Quellenangabe aus den Regeln zur Sicherung der guten wiss. Praxis genügt.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</a:rPr>
              <a:t>Die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CC-BY 4.0-Lizenz </a:t>
            </a:r>
            <a:r>
              <a:rPr lang="de-DE" sz="1200" dirty="0">
                <a:solidFill>
                  <a:schemeClr val="bg1"/>
                </a:solidFill>
              </a:rPr>
              <a:t>ist dann für die Veröffentlichung von Forschungsdaten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empfohlen.</a:t>
            </a:r>
          </a:p>
        </p:txBody>
      </p:sp>
      <p:sp>
        <p:nvSpPr>
          <p:cNvPr id="39" name="Zusatztext">
            <a:extLst>
              <a:ext uri="{FF2B5EF4-FFF2-40B4-BE49-F238E27FC236}">
                <a16:creationId xmlns:a16="http://schemas.microsoft.com/office/drawing/2014/main" id="{6050DBFB-82B3-4204-8DAB-32DF5A245F47}"/>
              </a:ext>
            </a:extLst>
          </p:cNvPr>
          <p:cNvSpPr/>
          <p:nvPr/>
        </p:nvSpPr>
        <p:spPr bwMode="gray">
          <a:xfrm>
            <a:off x="4375150" y="6093800"/>
            <a:ext cx="7274447" cy="18000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* CC0 ist eigentlich ein Urheberrechtsverzicht, der aber im deutschen Recht in eine Lizenz umgedeutet wird. Die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Wirksamkeit der Lizenzierung unter CC0 ist bisher nicht gerichtlich geklärt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. Das gilt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auch für die Verwendung von CC0 Plus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. </a:t>
            </a:r>
          </a:p>
        </p:txBody>
      </p:sp>
      <p:sp>
        <p:nvSpPr>
          <p:cNvPr id="42" name="Textfeld 1">
            <a:extLst>
              <a:ext uri="{FF2B5EF4-FFF2-40B4-BE49-F238E27FC236}">
                <a16:creationId xmlns:a16="http://schemas.microsoft.com/office/drawing/2014/main" id="{CA5F9971-F2E4-4375-BB2B-DBF7FA8D6BAB}"/>
              </a:ext>
            </a:extLst>
          </p:cNvPr>
          <p:cNvSpPr txBox="1"/>
          <p:nvPr/>
        </p:nvSpPr>
        <p:spPr bwMode="gray">
          <a:xfrm>
            <a:off x="4393800" y="5589270"/>
            <a:ext cx="7257600" cy="371474"/>
          </a:xfrm>
          <a:prstGeom prst="rect">
            <a:avLst/>
          </a:prstGeom>
          <a:ln w="6350">
            <a:solidFill>
              <a:schemeClr val="accent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de-DE" sz="1000" cap="all" dirty="0">
                <a:solidFill>
                  <a:schemeClr val="accent1"/>
                </a:solidFill>
                <a:latin typeface="+mj-lt"/>
              </a:rPr>
              <a:t>Die Verwendung weiterer Lizenzbausteine ist nicht zu empfehlen.</a:t>
            </a:r>
          </a:p>
        </p:txBody>
      </p:sp>
      <p:sp>
        <p:nvSpPr>
          <p:cNvPr id="13" name="Infotext">
            <a:extLst>
              <a:ext uri="{FF2B5EF4-FFF2-40B4-BE49-F238E27FC236}">
                <a16:creationId xmlns:a16="http://schemas.microsoft.com/office/drawing/2014/main" id="{7EF9D310-D3DB-4882-BBEA-595F00AB5BE1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Beim Klicken auf </a:t>
            </a:r>
            <a:br>
              <a:rPr lang="de-DE" sz="1400" dirty="0"/>
            </a:br>
            <a:r>
              <a:rPr lang="de-DE" sz="1400" dirty="0"/>
              <a:t>den unterstrichenen </a:t>
            </a:r>
            <a:br>
              <a:rPr lang="de-DE" sz="1400" dirty="0"/>
            </a:br>
            <a:r>
              <a:rPr lang="de-DE" sz="1400" dirty="0"/>
              <a:t>Text, wird man zur jeweiligen Webpage weitergeleitet.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Beim Klicken auf den </a:t>
            </a:r>
            <a:br>
              <a:rPr lang="de-DE" sz="1400" dirty="0"/>
            </a:br>
            <a:r>
              <a:rPr lang="de-DE" sz="1400" dirty="0"/>
              <a:t>mit * gekennzeichneten Text, wird der jeweilige Infotext eingeblendet.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BD87E47-52D6-4469-8743-7865F7677DF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2624" y="1323707"/>
            <a:ext cx="1333612" cy="1472777"/>
            <a:chOff x="582624" y="1323707"/>
            <a:chExt cx="1333612" cy="1472777"/>
          </a:xfrm>
        </p:grpSpPr>
        <p:grpSp>
          <p:nvGrpSpPr>
            <p:cNvPr id="40" name="ICON 1">
              <a:extLst>
                <a:ext uri="{FF2B5EF4-FFF2-40B4-BE49-F238E27FC236}">
                  <a16:creationId xmlns:a16="http://schemas.microsoft.com/office/drawing/2014/main" id="{A6942C5B-DD2C-4208-B2CD-9629A32FE38C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582624" y="1633314"/>
              <a:ext cx="878750" cy="1163170"/>
              <a:chOff x="12717037" y="2922973"/>
              <a:chExt cx="525304" cy="695325"/>
            </a:xfrm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1DF39DC3-E391-447F-8470-A0BE74BB109A}"/>
                  </a:ext>
                </a:extLst>
              </p:cNvPr>
              <p:cNvSpPr/>
              <p:nvPr/>
            </p:nvSpPr>
            <p:spPr bwMode="gray">
              <a:xfrm>
                <a:off x="12717037" y="2922973"/>
                <a:ext cx="523875" cy="695325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528003BD-0F6F-442C-8114-6EC5CCB76308}"/>
                  </a:ext>
                </a:extLst>
              </p:cNvPr>
              <p:cNvSpPr/>
              <p:nvPr/>
            </p:nvSpPr>
            <p:spPr bwMode="gray">
              <a:xfrm>
                <a:off x="12817050" y="33992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BA709DD6-D916-4258-897D-FA3A2288AC80}"/>
                  </a:ext>
                </a:extLst>
              </p:cNvPr>
              <p:cNvSpPr/>
              <p:nvPr/>
            </p:nvSpPr>
            <p:spPr bwMode="gray">
              <a:xfrm>
                <a:off x="12817050" y="345637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2868FA99-04F2-4BEA-AD60-714A00C38728}"/>
                  </a:ext>
                </a:extLst>
              </p:cNvPr>
              <p:cNvSpPr/>
              <p:nvPr/>
            </p:nvSpPr>
            <p:spPr bwMode="gray">
              <a:xfrm>
                <a:off x="12817050" y="35135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11B92FAF-871E-4252-A42F-D05AFD9402EA}"/>
                  </a:ext>
                </a:extLst>
              </p:cNvPr>
              <p:cNvSpPr/>
              <p:nvPr/>
            </p:nvSpPr>
            <p:spPr bwMode="gray">
              <a:xfrm>
                <a:off x="13118516" y="2922973"/>
                <a:ext cx="123825" cy="123825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19050" cap="sq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47" name="Grafik 29">
                <a:extLst>
                  <a:ext uri="{FF2B5EF4-FFF2-40B4-BE49-F238E27FC236}">
                    <a16:creationId xmlns:a16="http://schemas.microsoft.com/office/drawing/2014/main" id="{20AC6886-4996-4E81-AD50-6CA9B131BB40}"/>
                  </a:ext>
                </a:extLst>
              </p:cNvPr>
              <p:cNvGrpSpPr/>
              <p:nvPr/>
            </p:nvGrpSpPr>
            <p:grpSpPr bwMode="gray">
              <a:xfrm>
                <a:off x="12834671" y="3124046"/>
                <a:ext cx="314325" cy="190500"/>
                <a:chOff x="12834671" y="3124046"/>
                <a:chExt cx="314325" cy="190500"/>
              </a:xfrm>
              <a:noFill/>
            </p:grpSpPr>
            <p:sp>
              <p:nvSpPr>
                <p:cNvPr id="48" name="Freihandform: Form 47">
                  <a:extLst>
                    <a:ext uri="{FF2B5EF4-FFF2-40B4-BE49-F238E27FC236}">
                      <a16:creationId xmlns:a16="http://schemas.microsoft.com/office/drawing/2014/main" id="{64670747-A540-44B2-90E2-D555D965F126}"/>
                    </a:ext>
                  </a:extLst>
                </p:cNvPr>
                <p:cNvSpPr/>
                <p:nvPr/>
              </p:nvSpPr>
              <p:spPr bwMode="gray">
                <a:xfrm>
                  <a:off x="12834671" y="3272731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7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7"/>
                        <a:pt x="18574" y="37147"/>
                      </a:cubicBezTo>
                      <a:cubicBezTo>
                        <a:pt x="8316" y="37147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49" name="Freihandform: Form 48">
                  <a:extLst>
                    <a:ext uri="{FF2B5EF4-FFF2-40B4-BE49-F238E27FC236}">
                      <a16:creationId xmlns:a16="http://schemas.microsoft.com/office/drawing/2014/main" id="{6541FC7D-A618-4593-A823-01D1148138DD}"/>
                    </a:ext>
                  </a:extLst>
                </p:cNvPr>
                <p:cNvSpPr/>
                <p:nvPr/>
              </p:nvSpPr>
              <p:spPr bwMode="gray">
                <a:xfrm>
                  <a:off x="12913728" y="3170528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0" name="Freihandform: Form 49">
                  <a:extLst>
                    <a:ext uri="{FF2B5EF4-FFF2-40B4-BE49-F238E27FC236}">
                      <a16:creationId xmlns:a16="http://schemas.microsoft.com/office/drawing/2014/main" id="{BEA9FFF8-BBF0-4FB7-B1DF-0925FFEA6C98}"/>
                    </a:ext>
                  </a:extLst>
                </p:cNvPr>
                <p:cNvSpPr/>
                <p:nvPr/>
              </p:nvSpPr>
              <p:spPr bwMode="gray">
                <a:xfrm>
                  <a:off x="13029838" y="3277398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1" name="Freihandform: Form 50">
                  <a:extLst>
                    <a:ext uri="{FF2B5EF4-FFF2-40B4-BE49-F238E27FC236}">
                      <a16:creationId xmlns:a16="http://schemas.microsoft.com/office/drawing/2014/main" id="{E6F4D891-2E81-4383-AEDE-3612C7D35D1A}"/>
                    </a:ext>
                  </a:extLst>
                </p:cNvPr>
                <p:cNvSpPr/>
                <p:nvPr/>
              </p:nvSpPr>
              <p:spPr bwMode="gray">
                <a:xfrm>
                  <a:off x="13118135" y="3124046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2" name="Freihandform: Form 51">
                  <a:extLst>
                    <a:ext uri="{FF2B5EF4-FFF2-40B4-BE49-F238E27FC236}">
                      <a16:creationId xmlns:a16="http://schemas.microsoft.com/office/drawing/2014/main" id="{F71D3F6C-69E5-4409-A07A-EDF813DE5A3B}"/>
                    </a:ext>
                  </a:extLst>
                </p:cNvPr>
                <p:cNvSpPr/>
                <p:nvPr/>
              </p:nvSpPr>
              <p:spPr bwMode="gray">
                <a:xfrm>
                  <a:off x="12862865" y="3203865"/>
                  <a:ext cx="57150" cy="66675"/>
                </a:xfrm>
                <a:custGeom>
                  <a:avLst/>
                  <a:gdLst>
                    <a:gd name="connsiteX0" fmla="*/ 0 w 57150"/>
                    <a:gd name="connsiteY0" fmla="*/ 71533 h 66675"/>
                    <a:gd name="connsiteX1" fmla="*/ 58198 w 57150"/>
                    <a:gd name="connsiteY1" fmla="*/ 0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7150" h="66675">
                      <a:moveTo>
                        <a:pt x="0" y="71533"/>
                      </a:moveTo>
                      <a:lnTo>
                        <a:pt x="58198" y="0"/>
                      </a:lnTo>
                    </a:path>
                  </a:pathLst>
                </a:custGeom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3" name="Freihandform: Form 52">
                  <a:extLst>
                    <a:ext uri="{FF2B5EF4-FFF2-40B4-BE49-F238E27FC236}">
                      <a16:creationId xmlns:a16="http://schemas.microsoft.com/office/drawing/2014/main" id="{8FC81BFA-1370-477A-A2D4-C93D09D419EA}"/>
                    </a:ext>
                  </a:extLst>
                </p:cNvPr>
                <p:cNvSpPr/>
                <p:nvPr/>
              </p:nvSpPr>
              <p:spPr bwMode="gray">
                <a:xfrm>
                  <a:off x="12947066" y="3200246"/>
                  <a:ext cx="85725" cy="76200"/>
                </a:xfrm>
                <a:custGeom>
                  <a:avLst/>
                  <a:gdLst>
                    <a:gd name="connsiteX0" fmla="*/ 0 w 85725"/>
                    <a:gd name="connsiteY0" fmla="*/ 0 h 76200"/>
                    <a:gd name="connsiteX1" fmla="*/ 87440 w 85725"/>
                    <a:gd name="connsiteY1" fmla="*/ 83439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5725" h="76200">
                      <a:moveTo>
                        <a:pt x="0" y="0"/>
                      </a:moveTo>
                      <a:lnTo>
                        <a:pt x="87440" y="83439"/>
                      </a:lnTo>
                    </a:path>
                  </a:pathLst>
                </a:custGeom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4" name="Freihandform: Form 53">
                  <a:extLst>
                    <a:ext uri="{FF2B5EF4-FFF2-40B4-BE49-F238E27FC236}">
                      <a16:creationId xmlns:a16="http://schemas.microsoft.com/office/drawing/2014/main" id="{E0C17C58-3204-4237-ADB9-459D5985A943}"/>
                    </a:ext>
                  </a:extLst>
                </p:cNvPr>
                <p:cNvSpPr/>
                <p:nvPr/>
              </p:nvSpPr>
              <p:spPr bwMode="gray">
                <a:xfrm>
                  <a:off x="13060128" y="3159098"/>
                  <a:ext cx="66675" cy="114300"/>
                </a:xfrm>
                <a:custGeom>
                  <a:avLst/>
                  <a:gdLst>
                    <a:gd name="connsiteX0" fmla="*/ 0 w 66675"/>
                    <a:gd name="connsiteY0" fmla="*/ 122492 h 114300"/>
                    <a:gd name="connsiteX1" fmla="*/ 68199 w 66675"/>
                    <a:gd name="connsiteY1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6675" h="114300">
                      <a:moveTo>
                        <a:pt x="0" y="122492"/>
                      </a:moveTo>
                      <a:lnTo>
                        <a:pt x="68199" y="0"/>
                      </a:lnTo>
                    </a:path>
                  </a:pathLst>
                </a:custGeom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B694C90A-FF8C-4AF5-859F-2C7B64A908BF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65102" y="1323707"/>
              <a:ext cx="851134" cy="1010278"/>
              <a:chOff x="1065102" y="1323707"/>
              <a:chExt cx="851134" cy="1010278"/>
            </a:xfrm>
          </p:grpSpPr>
          <p:grpSp>
            <p:nvGrpSpPr>
              <p:cNvPr id="56" name="Gruppieren 55">
                <a:extLst>
                  <a:ext uri="{FF2B5EF4-FFF2-40B4-BE49-F238E27FC236}">
                    <a16:creationId xmlns:a16="http://schemas.microsoft.com/office/drawing/2014/main" id="{6B3D904D-E9F4-4F52-84A7-0118991F3412}"/>
                  </a:ext>
                </a:extLst>
              </p:cNvPr>
              <p:cNvGrpSpPr/>
              <p:nvPr/>
            </p:nvGrpSpPr>
            <p:grpSpPr bwMode="gray">
              <a:xfrm>
                <a:off x="1065102" y="1925051"/>
                <a:ext cx="851134" cy="408934"/>
                <a:chOff x="2508554" y="1814456"/>
                <a:chExt cx="851134" cy="408934"/>
              </a:xfrm>
            </p:grpSpPr>
            <p:sp>
              <p:nvSpPr>
                <p:cNvPr id="61" name="Freihandform: Form 60">
                  <a:extLst>
                    <a:ext uri="{FF2B5EF4-FFF2-40B4-BE49-F238E27FC236}">
                      <a16:creationId xmlns:a16="http://schemas.microsoft.com/office/drawing/2014/main" id="{43F03225-6790-466D-903A-2319C77B805C}"/>
                    </a:ext>
                  </a:extLst>
                </p:cNvPr>
                <p:cNvSpPr/>
                <p:nvPr/>
              </p:nvSpPr>
              <p:spPr bwMode="gray">
                <a:xfrm flipH="1">
                  <a:off x="2987186" y="1814456"/>
                  <a:ext cx="372502" cy="408934"/>
                </a:xfrm>
                <a:custGeom>
                  <a:avLst/>
                  <a:gdLst>
                    <a:gd name="connsiteX0" fmla="*/ 173079 w 439824"/>
                    <a:gd name="connsiteY0" fmla="*/ 18326 h 399099"/>
                    <a:gd name="connsiteX1" fmla="*/ 18326 w 439824"/>
                    <a:gd name="connsiteY1" fmla="*/ 228464 h 399099"/>
                    <a:gd name="connsiteX2" fmla="*/ 208102 w 439824"/>
                    <a:gd name="connsiteY2" fmla="*/ 196699 h 399099"/>
                    <a:gd name="connsiteX3" fmla="*/ 239867 w 439824"/>
                    <a:gd name="connsiteY3" fmla="*/ 387290 h 399099"/>
                    <a:gd name="connsiteX4" fmla="*/ 426385 w 439824"/>
                    <a:gd name="connsiteY4" fmla="*/ 126653 h 399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9824" h="399099">
                      <a:moveTo>
                        <a:pt x="173079" y="18326"/>
                      </a:moveTo>
                      <a:lnTo>
                        <a:pt x="18326" y="228464"/>
                      </a:lnTo>
                      <a:lnTo>
                        <a:pt x="208102" y="196699"/>
                      </a:lnTo>
                      <a:lnTo>
                        <a:pt x="239867" y="387290"/>
                      </a:lnTo>
                      <a:lnTo>
                        <a:pt x="426385" y="126653"/>
                      </a:lnTo>
                    </a:path>
                  </a:pathLst>
                </a:custGeom>
                <a:solidFill>
                  <a:schemeClr val="accent2"/>
                </a:solidFill>
                <a:ln w="31750" cap="rnd">
                  <a:solidFill>
                    <a:srgbClr val="32434C"/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2" name="Freihandform: Form 61">
                  <a:extLst>
                    <a:ext uri="{FF2B5EF4-FFF2-40B4-BE49-F238E27FC236}">
                      <a16:creationId xmlns:a16="http://schemas.microsoft.com/office/drawing/2014/main" id="{784547F3-2783-44B5-88B8-2B84B6051EBD}"/>
                    </a:ext>
                  </a:extLst>
                </p:cNvPr>
                <p:cNvSpPr/>
                <p:nvPr/>
              </p:nvSpPr>
              <p:spPr bwMode="gray">
                <a:xfrm>
                  <a:off x="2508554" y="1814456"/>
                  <a:ext cx="372502" cy="408934"/>
                </a:xfrm>
                <a:custGeom>
                  <a:avLst/>
                  <a:gdLst>
                    <a:gd name="connsiteX0" fmla="*/ 173079 w 439824"/>
                    <a:gd name="connsiteY0" fmla="*/ 18326 h 399099"/>
                    <a:gd name="connsiteX1" fmla="*/ 18326 w 439824"/>
                    <a:gd name="connsiteY1" fmla="*/ 228464 h 399099"/>
                    <a:gd name="connsiteX2" fmla="*/ 208102 w 439824"/>
                    <a:gd name="connsiteY2" fmla="*/ 196699 h 399099"/>
                    <a:gd name="connsiteX3" fmla="*/ 239867 w 439824"/>
                    <a:gd name="connsiteY3" fmla="*/ 387290 h 399099"/>
                    <a:gd name="connsiteX4" fmla="*/ 426385 w 439824"/>
                    <a:gd name="connsiteY4" fmla="*/ 126653 h 399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9824" h="399099">
                      <a:moveTo>
                        <a:pt x="173079" y="18326"/>
                      </a:moveTo>
                      <a:lnTo>
                        <a:pt x="18326" y="228464"/>
                      </a:lnTo>
                      <a:lnTo>
                        <a:pt x="208102" y="196699"/>
                      </a:lnTo>
                      <a:lnTo>
                        <a:pt x="239867" y="387290"/>
                      </a:lnTo>
                      <a:lnTo>
                        <a:pt x="426385" y="126653"/>
                      </a:lnTo>
                    </a:path>
                  </a:pathLst>
                </a:custGeom>
                <a:solidFill>
                  <a:schemeClr val="accent2"/>
                </a:solidFill>
                <a:ln w="31750" cap="rnd">
                  <a:solidFill>
                    <a:srgbClr val="32434C"/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57" name="Ellipse 56">
                <a:extLst>
                  <a:ext uri="{FF2B5EF4-FFF2-40B4-BE49-F238E27FC236}">
                    <a16:creationId xmlns:a16="http://schemas.microsoft.com/office/drawing/2014/main" id="{D47F5CE6-820A-44EA-8BD9-9BBAD24A731F}"/>
                  </a:ext>
                </a:extLst>
              </p:cNvPr>
              <p:cNvSpPr/>
              <p:nvPr/>
            </p:nvSpPr>
            <p:spPr bwMode="gray">
              <a:xfrm>
                <a:off x="1131474" y="1354260"/>
                <a:ext cx="718390" cy="718390"/>
              </a:xfrm>
              <a:prstGeom prst="ellipse">
                <a:avLst/>
              </a:prstGeom>
              <a:solidFill>
                <a:srgbClr val="324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A37854C2-4C95-46CE-8E78-BE5AD31B7BFB}"/>
                  </a:ext>
                </a:extLst>
              </p:cNvPr>
              <p:cNvSpPr/>
              <p:nvPr/>
            </p:nvSpPr>
            <p:spPr bwMode="gray">
              <a:xfrm>
                <a:off x="1100921" y="1323707"/>
                <a:ext cx="779496" cy="779496"/>
              </a:xfrm>
              <a:custGeom>
                <a:avLst/>
                <a:gdLst>
                  <a:gd name="connsiteX0" fmla="*/ 843310 w 920372"/>
                  <a:gd name="connsiteY0" fmla="*/ 401309 h 920372"/>
                  <a:gd name="connsiteX1" fmla="*/ 524744 w 920372"/>
                  <a:gd name="connsiteY1" fmla="*/ 843310 h 920372"/>
                  <a:gd name="connsiteX2" fmla="*/ 82743 w 920372"/>
                  <a:gd name="connsiteY2" fmla="*/ 524744 h 920372"/>
                  <a:gd name="connsiteX3" fmla="*/ 401309 w 920372"/>
                  <a:gd name="connsiteY3" fmla="*/ 82743 h 920372"/>
                  <a:gd name="connsiteX4" fmla="*/ 843310 w 920372"/>
                  <a:gd name="connsiteY4" fmla="*/ 401309 h 92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372" h="920372">
                    <a:moveTo>
                      <a:pt x="843310" y="401309"/>
                    </a:moveTo>
                    <a:cubicBezTo>
                      <a:pt x="877396" y="611334"/>
                      <a:pt x="734769" y="809225"/>
                      <a:pt x="524744" y="843310"/>
                    </a:cubicBezTo>
                    <a:cubicBezTo>
                      <a:pt x="314719" y="877396"/>
                      <a:pt x="116829" y="734769"/>
                      <a:pt x="82743" y="524744"/>
                    </a:cubicBezTo>
                    <a:cubicBezTo>
                      <a:pt x="48657" y="314719"/>
                      <a:pt x="191284" y="116829"/>
                      <a:pt x="401309" y="82743"/>
                    </a:cubicBezTo>
                    <a:cubicBezTo>
                      <a:pt x="611334" y="48657"/>
                      <a:pt x="809225" y="191284"/>
                      <a:pt x="843310" y="40130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25400" cap="flat">
                <a:solidFill>
                  <a:srgbClr val="3243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50F13C04-A3FC-4A8F-877A-86663D9EE7CB}"/>
                  </a:ext>
                </a:extLst>
              </p:cNvPr>
              <p:cNvSpPr/>
              <p:nvPr/>
            </p:nvSpPr>
            <p:spPr bwMode="gray">
              <a:xfrm>
                <a:off x="1342358" y="1572017"/>
                <a:ext cx="296622" cy="282826"/>
              </a:xfrm>
              <a:custGeom>
                <a:avLst/>
                <a:gdLst>
                  <a:gd name="connsiteX0" fmla="*/ 175522 w 350230"/>
                  <a:gd name="connsiteY0" fmla="*/ 18326 h 333940"/>
                  <a:gd name="connsiteX1" fmla="*/ 212174 w 350230"/>
                  <a:gd name="connsiteY1" fmla="*/ 91630 h 333940"/>
                  <a:gd name="connsiteX2" fmla="*/ 252899 w 350230"/>
                  <a:gd name="connsiteY2" fmla="*/ 121766 h 333940"/>
                  <a:gd name="connsiteX3" fmla="*/ 334348 w 350230"/>
                  <a:gd name="connsiteY3" fmla="*/ 133983 h 333940"/>
                  <a:gd name="connsiteX4" fmla="*/ 334348 w 350230"/>
                  <a:gd name="connsiteY4" fmla="*/ 133983 h 333940"/>
                  <a:gd name="connsiteX5" fmla="*/ 275704 w 350230"/>
                  <a:gd name="connsiteY5" fmla="*/ 190998 h 333940"/>
                  <a:gd name="connsiteX6" fmla="*/ 260229 w 350230"/>
                  <a:gd name="connsiteY6" fmla="*/ 239052 h 333940"/>
                  <a:gd name="connsiteX7" fmla="*/ 274076 w 350230"/>
                  <a:gd name="connsiteY7" fmla="*/ 319687 h 333940"/>
                  <a:gd name="connsiteX8" fmla="*/ 201586 w 350230"/>
                  <a:gd name="connsiteY8" fmla="*/ 281406 h 333940"/>
                  <a:gd name="connsiteX9" fmla="*/ 151088 w 350230"/>
                  <a:gd name="connsiteY9" fmla="*/ 281406 h 333940"/>
                  <a:gd name="connsiteX10" fmla="*/ 78598 w 350230"/>
                  <a:gd name="connsiteY10" fmla="*/ 319687 h 333940"/>
                  <a:gd name="connsiteX11" fmla="*/ 92444 w 350230"/>
                  <a:gd name="connsiteY11" fmla="*/ 239052 h 333940"/>
                  <a:gd name="connsiteX12" fmla="*/ 76969 w 350230"/>
                  <a:gd name="connsiteY12" fmla="*/ 190998 h 333940"/>
                  <a:gd name="connsiteX13" fmla="*/ 18326 w 350230"/>
                  <a:gd name="connsiteY13" fmla="*/ 133983 h 333940"/>
                  <a:gd name="connsiteX14" fmla="*/ 18326 w 350230"/>
                  <a:gd name="connsiteY14" fmla="*/ 133983 h 333940"/>
                  <a:gd name="connsiteX15" fmla="*/ 99775 w 350230"/>
                  <a:gd name="connsiteY15" fmla="*/ 121766 h 333940"/>
                  <a:gd name="connsiteX16" fmla="*/ 140499 w 350230"/>
                  <a:gd name="connsiteY16" fmla="*/ 91630 h 333940"/>
                  <a:gd name="connsiteX17" fmla="*/ 175522 w 350230"/>
                  <a:gd name="connsiteY17" fmla="*/ 18326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0230" h="333940">
                    <a:moveTo>
                      <a:pt x="175522" y="18326"/>
                    </a:moveTo>
                    <a:lnTo>
                      <a:pt x="212174" y="91630"/>
                    </a:lnTo>
                    <a:cubicBezTo>
                      <a:pt x="220319" y="107920"/>
                      <a:pt x="235794" y="118508"/>
                      <a:pt x="252899" y="121766"/>
                    </a:cubicBezTo>
                    <a:lnTo>
                      <a:pt x="334348" y="133983"/>
                    </a:lnTo>
                    <a:lnTo>
                      <a:pt x="334348" y="133983"/>
                    </a:lnTo>
                    <a:lnTo>
                      <a:pt x="275704" y="190998"/>
                    </a:lnTo>
                    <a:cubicBezTo>
                      <a:pt x="262673" y="203215"/>
                      <a:pt x="256971" y="221134"/>
                      <a:pt x="260229" y="239052"/>
                    </a:cubicBezTo>
                    <a:lnTo>
                      <a:pt x="274076" y="319687"/>
                    </a:lnTo>
                    <a:lnTo>
                      <a:pt x="201586" y="281406"/>
                    </a:lnTo>
                    <a:cubicBezTo>
                      <a:pt x="186111" y="273261"/>
                      <a:pt x="166563" y="273261"/>
                      <a:pt x="151088" y="281406"/>
                    </a:cubicBezTo>
                    <a:lnTo>
                      <a:pt x="78598" y="319687"/>
                    </a:lnTo>
                    <a:lnTo>
                      <a:pt x="92444" y="239052"/>
                    </a:lnTo>
                    <a:cubicBezTo>
                      <a:pt x="95702" y="221134"/>
                      <a:pt x="90001" y="203215"/>
                      <a:pt x="76969" y="190998"/>
                    </a:cubicBezTo>
                    <a:lnTo>
                      <a:pt x="18326" y="133983"/>
                    </a:lnTo>
                    <a:lnTo>
                      <a:pt x="18326" y="133983"/>
                    </a:lnTo>
                    <a:lnTo>
                      <a:pt x="99775" y="121766"/>
                    </a:lnTo>
                    <a:cubicBezTo>
                      <a:pt x="117694" y="119323"/>
                      <a:pt x="133169" y="107920"/>
                      <a:pt x="140499" y="91630"/>
                    </a:cubicBezTo>
                    <a:lnTo>
                      <a:pt x="175522" y="18326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3243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9F472A62-A460-4A67-A69B-D898E5647D62}"/>
                  </a:ext>
                </a:extLst>
              </p:cNvPr>
              <p:cNvSpPr/>
              <p:nvPr/>
            </p:nvSpPr>
            <p:spPr bwMode="gray">
              <a:xfrm>
                <a:off x="1221639" y="1445780"/>
                <a:ext cx="538060" cy="282826"/>
              </a:xfrm>
              <a:custGeom>
                <a:avLst/>
                <a:gdLst>
                  <a:gd name="connsiteX0" fmla="*/ 619419 w 635301"/>
                  <a:gd name="connsiteY0" fmla="*/ 318873 h 333940"/>
                  <a:gd name="connsiteX1" fmla="*/ 318873 w 635301"/>
                  <a:gd name="connsiteY1" fmla="*/ 18326 h 333940"/>
                  <a:gd name="connsiteX2" fmla="*/ 18326 w 635301"/>
                  <a:gd name="connsiteY2" fmla="*/ 318873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301" h="333940">
                    <a:moveTo>
                      <a:pt x="619419" y="318873"/>
                    </a:moveTo>
                    <a:cubicBezTo>
                      <a:pt x="619419" y="152717"/>
                      <a:pt x="485028" y="18326"/>
                      <a:pt x="318873" y="18326"/>
                    </a:cubicBezTo>
                    <a:cubicBezTo>
                      <a:pt x="152717" y="18326"/>
                      <a:pt x="18326" y="152717"/>
                      <a:pt x="18326" y="318873"/>
                    </a:cubicBezTo>
                  </a:path>
                </a:pathLst>
              </a:custGeom>
              <a:noFill/>
              <a:ln w="25400" cap="rnd">
                <a:solidFill>
                  <a:srgbClr val="3243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79" name="Inhalt">
            <a:extLst>
              <a:ext uri="{FF2B5EF4-FFF2-40B4-BE49-F238E27FC236}">
                <a16:creationId xmlns:a16="http://schemas.microsoft.com/office/drawing/2014/main" id="{D1EEC115-1AA7-4870-B67E-2FE1EA63F122}"/>
              </a:ext>
            </a:extLst>
          </p:cNvPr>
          <p:cNvSpPr txBox="1">
            <a:spLocks/>
          </p:cNvSpPr>
          <p:nvPr/>
        </p:nvSpPr>
        <p:spPr bwMode="gray">
          <a:xfrm>
            <a:off x="539999" y="4584477"/>
            <a:ext cx="3747600" cy="13781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egoe UI Light" panose="020B0604020202020204" pitchFamily="34" charset="0"/>
              <a:buNone/>
            </a:pPr>
            <a:r>
              <a:rPr lang="de-DE" sz="1400" dirty="0">
                <a:solidFill>
                  <a:schemeClr val="bg1"/>
                </a:solidFill>
              </a:rPr>
              <a:t>Welche Lizenzierungsmodelle für das Bereit-stellen von Forschungsdaten geeignet sind,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accent2"/>
                </a:solidFill>
                <a:latin typeface="+mj-lt"/>
              </a:rPr>
              <a:t>ist fraglich</a:t>
            </a:r>
            <a:r>
              <a:rPr lang="de-DE" sz="1400" dirty="0">
                <a:solidFill>
                  <a:schemeClr val="bg1"/>
                </a:solidFill>
              </a:rPr>
              <a:t>. Häufig werden Creative Commons‐ Lizenzen, insb. </a:t>
            </a:r>
            <a:r>
              <a:rPr lang="de-DE" sz="1400" dirty="0">
                <a:solidFill>
                  <a:schemeClr val="accent2"/>
                </a:solidFill>
                <a:latin typeface="+mj-lt"/>
              </a:rPr>
              <a:t>CC0 und CC‐BY</a:t>
            </a:r>
            <a:r>
              <a:rPr lang="de-DE" sz="1400" dirty="0">
                <a:solidFill>
                  <a:schemeClr val="bg1"/>
                </a:solidFill>
              </a:rPr>
              <a:t>, verwendet.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Neben der </a:t>
            </a:r>
            <a:r>
              <a:rPr lang="de-DE" sz="14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Europäischen Kommission</a:t>
            </a:r>
            <a:r>
              <a:rPr lang="de-DE" sz="1400" dirty="0">
                <a:solidFill>
                  <a:schemeClr val="bg1"/>
                </a:solidFill>
              </a:rPr>
              <a:t> im Rahmen von Horizon Europe empfiehlt auch die </a:t>
            </a:r>
            <a:r>
              <a:rPr lang="de-DE" sz="1400" u="sng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DFG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>
                <a:solidFill>
                  <a:schemeClr val="accent2"/>
                </a:solidFill>
                <a:latin typeface="+mj-lt"/>
              </a:rPr>
              <a:t>die Verwendung dieser Lizenztypen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  <a:endParaRPr lang="de-DE" dirty="0"/>
          </a:p>
        </p:txBody>
      </p:sp>
      <p:grpSp>
        <p:nvGrpSpPr>
          <p:cNvPr id="63" name="WEITER">
            <a:extLst>
              <a:ext uri="{FF2B5EF4-FFF2-40B4-BE49-F238E27FC236}">
                <a16:creationId xmlns:a16="http://schemas.microsoft.com/office/drawing/2014/main" id="{B8F44F91-D513-4887-B6B4-A90F34BF62D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3ABF00DA-E05F-4954-9ED6-3E8E3445E09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82" name="Gruppieren 81">
              <a:extLst>
                <a:ext uri="{FF2B5EF4-FFF2-40B4-BE49-F238E27FC236}">
                  <a16:creationId xmlns:a16="http://schemas.microsoft.com/office/drawing/2014/main" id="{C7F20ABD-4116-430D-9EF7-C2BE73F8CB49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83" name="Gerader Verbinder 82">
                <a:extLst>
                  <a:ext uri="{FF2B5EF4-FFF2-40B4-BE49-F238E27FC236}">
                    <a16:creationId xmlns:a16="http://schemas.microsoft.com/office/drawing/2014/main" id="{B483A7EA-F870-4765-B71F-D217C3E7F011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Gerader Verbinder 83">
                <a:extLst>
                  <a:ext uri="{FF2B5EF4-FFF2-40B4-BE49-F238E27FC236}">
                    <a16:creationId xmlns:a16="http://schemas.microsoft.com/office/drawing/2014/main" id="{1F65A101-0C9C-4811-BC2B-EA6977D5FF81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3754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/>
      <p:bldP spid="11" grpId="0"/>
      <p:bldP spid="14" grpId="0"/>
      <p:bldP spid="15" grpId="0"/>
      <p:bldP spid="19" grpId="0"/>
      <p:bldP spid="21" grpId="0"/>
      <p:bldP spid="39" grpId="0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39999" y="3038925"/>
            <a:ext cx="3564000" cy="1314000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2900" cap="all" dirty="0">
                <a:solidFill>
                  <a:srgbClr val="DCE04B"/>
                </a:solidFill>
              </a:rPr>
              <a:t>Was kann einer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Veröffentlichung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entgegenstehen?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9C949733-51AF-4DED-9B6D-34C84A0A7E9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1338" y="1620844"/>
            <a:ext cx="1210859" cy="1210518"/>
            <a:chOff x="541338" y="1554169"/>
            <a:chExt cx="1210859" cy="1210518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AB74C1A7-096A-4344-BD56-5CA021D96F1E}"/>
                </a:ext>
              </a:extLst>
            </p:cNvPr>
            <p:cNvSpPr/>
            <p:nvPr/>
          </p:nvSpPr>
          <p:spPr bwMode="gray">
            <a:xfrm>
              <a:off x="541378" y="1554169"/>
              <a:ext cx="1209176" cy="1209176"/>
            </a:xfrm>
            <a:prstGeom prst="ellipse">
              <a:avLst/>
            </a:prstGeom>
            <a:noFill/>
            <a:ln w="1905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sp>
          <p:nvSpPr>
            <p:cNvPr id="2" name="Grafik 5">
              <a:extLst>
                <a:ext uri="{FF2B5EF4-FFF2-40B4-BE49-F238E27FC236}">
                  <a16:creationId xmlns:a16="http://schemas.microsoft.com/office/drawing/2014/main" id="{56E33D1A-28E9-4061-B144-FB3BD4E5F574}"/>
                </a:ext>
              </a:extLst>
            </p:cNvPr>
            <p:cNvSpPr/>
            <p:nvPr/>
          </p:nvSpPr>
          <p:spPr bwMode="gray">
            <a:xfrm>
              <a:off x="541338" y="1554169"/>
              <a:ext cx="1210859" cy="1210518"/>
            </a:xfrm>
            <a:custGeom>
              <a:avLst/>
              <a:gdLst>
                <a:gd name="connsiteX0" fmla="*/ 450468 w 901253"/>
                <a:gd name="connsiteY0" fmla="*/ 900929 h 900999"/>
                <a:gd name="connsiteX1" fmla="*/ 281325 w 901253"/>
                <a:gd name="connsiteY1" fmla="*/ 867929 h 900999"/>
                <a:gd name="connsiteX2" fmla="*/ 35825 w 901253"/>
                <a:gd name="connsiteY2" fmla="*/ 626143 h 900999"/>
                <a:gd name="connsiteX3" fmla="*/ 33254 w 901253"/>
                <a:gd name="connsiteY3" fmla="*/ 281571 h 900999"/>
                <a:gd name="connsiteX4" fmla="*/ 36754 w 901253"/>
                <a:gd name="connsiteY4" fmla="*/ 273000 h 900999"/>
                <a:gd name="connsiteX5" fmla="*/ 450825 w 901253"/>
                <a:gd name="connsiteY5" fmla="*/ 0 h 900999"/>
                <a:gd name="connsiteX6" fmla="*/ 769396 w 901253"/>
                <a:gd name="connsiteY6" fmla="*/ 132000 h 900999"/>
                <a:gd name="connsiteX7" fmla="*/ 901254 w 901253"/>
                <a:gd name="connsiteY7" fmla="*/ 450571 h 900999"/>
                <a:gd name="connsiteX8" fmla="*/ 769325 w 901253"/>
                <a:gd name="connsiteY8" fmla="*/ 769071 h 900999"/>
                <a:gd name="connsiteX9" fmla="*/ 450825 w 901253"/>
                <a:gd name="connsiteY9" fmla="*/ 901000 h 900999"/>
                <a:gd name="connsiteX10" fmla="*/ 450468 w 901253"/>
                <a:gd name="connsiteY10" fmla="*/ 900929 h 900999"/>
                <a:gd name="connsiteX11" fmla="*/ 28468 w 901253"/>
                <a:gd name="connsiteY11" fmla="*/ 321571 h 900999"/>
                <a:gd name="connsiteX12" fmla="*/ 185754 w 901253"/>
                <a:gd name="connsiteY12" fmla="*/ 803571 h 900999"/>
                <a:gd name="connsiteX13" fmla="*/ 450325 w 901253"/>
                <a:gd name="connsiteY13" fmla="*/ 891929 h 900999"/>
                <a:gd name="connsiteX14" fmla="*/ 803754 w 901253"/>
                <a:gd name="connsiteY14" fmla="*/ 715429 h 900999"/>
                <a:gd name="connsiteX15" fmla="*/ 809396 w 901253"/>
                <a:gd name="connsiteY15" fmla="*/ 707857 h 900999"/>
                <a:gd name="connsiteX16" fmla="*/ 770539 w 901253"/>
                <a:gd name="connsiteY16" fmla="*/ 669000 h 900999"/>
                <a:gd name="connsiteX17" fmla="*/ 769254 w 901253"/>
                <a:gd name="connsiteY17" fmla="*/ 665857 h 900999"/>
                <a:gd name="connsiteX18" fmla="*/ 769254 w 901253"/>
                <a:gd name="connsiteY18" fmla="*/ 605429 h 900999"/>
                <a:gd name="connsiteX19" fmla="*/ 708111 w 901253"/>
                <a:gd name="connsiteY19" fmla="*/ 483357 h 900999"/>
                <a:gd name="connsiteX20" fmla="*/ 707754 w 901253"/>
                <a:gd name="connsiteY20" fmla="*/ 481500 h 900999"/>
                <a:gd name="connsiteX21" fmla="*/ 707754 w 901253"/>
                <a:gd name="connsiteY21" fmla="*/ 422286 h 900999"/>
                <a:gd name="connsiteX22" fmla="*/ 665325 w 901253"/>
                <a:gd name="connsiteY22" fmla="*/ 393929 h 900999"/>
                <a:gd name="connsiteX23" fmla="*/ 605754 w 901253"/>
                <a:gd name="connsiteY23" fmla="*/ 408857 h 900999"/>
                <a:gd name="connsiteX24" fmla="*/ 604682 w 901253"/>
                <a:gd name="connsiteY24" fmla="*/ 409000 h 900999"/>
                <a:gd name="connsiteX25" fmla="*/ 602968 w 901253"/>
                <a:gd name="connsiteY25" fmla="*/ 408643 h 900999"/>
                <a:gd name="connsiteX26" fmla="*/ 495254 w 901253"/>
                <a:gd name="connsiteY26" fmla="*/ 362500 h 900999"/>
                <a:gd name="connsiteX27" fmla="*/ 492539 w 901253"/>
                <a:gd name="connsiteY27" fmla="*/ 359000 h 900999"/>
                <a:gd name="connsiteX28" fmla="*/ 477182 w 901253"/>
                <a:gd name="connsiteY28" fmla="*/ 251357 h 900999"/>
                <a:gd name="connsiteX29" fmla="*/ 478468 w 901253"/>
                <a:gd name="connsiteY29" fmla="*/ 247571 h 900999"/>
                <a:gd name="connsiteX30" fmla="*/ 524611 w 901253"/>
                <a:gd name="connsiteY30" fmla="*/ 201429 h 900999"/>
                <a:gd name="connsiteX31" fmla="*/ 527754 w 901253"/>
                <a:gd name="connsiteY31" fmla="*/ 200143 h 900999"/>
                <a:gd name="connsiteX32" fmla="*/ 620039 w 901253"/>
                <a:gd name="connsiteY32" fmla="*/ 200143 h 900999"/>
                <a:gd name="connsiteX33" fmla="*/ 623682 w 901253"/>
                <a:gd name="connsiteY33" fmla="*/ 202143 h 900999"/>
                <a:gd name="connsiteX34" fmla="*/ 653396 w 901253"/>
                <a:gd name="connsiteY34" fmla="*/ 246643 h 900999"/>
                <a:gd name="connsiteX35" fmla="*/ 742611 w 901253"/>
                <a:gd name="connsiteY35" fmla="*/ 261500 h 900999"/>
                <a:gd name="connsiteX36" fmla="*/ 833896 w 901253"/>
                <a:gd name="connsiteY36" fmla="*/ 231071 h 900999"/>
                <a:gd name="connsiteX37" fmla="*/ 826682 w 901253"/>
                <a:gd name="connsiteY37" fmla="*/ 219357 h 900999"/>
                <a:gd name="connsiteX38" fmla="*/ 779254 w 901253"/>
                <a:gd name="connsiteY38" fmla="*/ 156000 h 900999"/>
                <a:gd name="connsiteX39" fmla="*/ 772968 w 901253"/>
                <a:gd name="connsiteY39" fmla="*/ 149000 h 900999"/>
                <a:gd name="connsiteX40" fmla="*/ 730111 w 901253"/>
                <a:gd name="connsiteY40" fmla="*/ 177571 h 900999"/>
                <a:gd name="connsiteX41" fmla="*/ 727682 w 901253"/>
                <a:gd name="connsiteY41" fmla="*/ 178357 h 900999"/>
                <a:gd name="connsiteX42" fmla="*/ 726825 w 901253"/>
                <a:gd name="connsiteY42" fmla="*/ 178286 h 900999"/>
                <a:gd name="connsiteX43" fmla="*/ 649611 w 901253"/>
                <a:gd name="connsiteY43" fmla="*/ 162857 h 900999"/>
                <a:gd name="connsiteX44" fmla="*/ 604396 w 901253"/>
                <a:gd name="connsiteY44" fmla="*/ 147786 h 900999"/>
                <a:gd name="connsiteX45" fmla="*/ 544111 w 901253"/>
                <a:gd name="connsiteY45" fmla="*/ 162857 h 900999"/>
                <a:gd name="connsiteX46" fmla="*/ 543039 w 901253"/>
                <a:gd name="connsiteY46" fmla="*/ 163000 h 900999"/>
                <a:gd name="connsiteX47" fmla="*/ 541682 w 901253"/>
                <a:gd name="connsiteY47" fmla="*/ 162786 h 900999"/>
                <a:gd name="connsiteX48" fmla="*/ 495468 w 901253"/>
                <a:gd name="connsiteY48" fmla="*/ 147357 h 900999"/>
                <a:gd name="connsiteX49" fmla="*/ 494896 w 901253"/>
                <a:gd name="connsiteY49" fmla="*/ 147143 h 900999"/>
                <a:gd name="connsiteX50" fmla="*/ 492682 w 901253"/>
                <a:gd name="connsiteY50" fmla="*/ 144571 h 900999"/>
                <a:gd name="connsiteX51" fmla="*/ 492896 w 901253"/>
                <a:gd name="connsiteY51" fmla="*/ 141143 h 900999"/>
                <a:gd name="connsiteX52" fmla="*/ 523682 w 901253"/>
                <a:gd name="connsiteY52" fmla="*/ 79643 h 900999"/>
                <a:gd name="connsiteX53" fmla="*/ 527682 w 901253"/>
                <a:gd name="connsiteY53" fmla="*/ 77143 h 900999"/>
                <a:gd name="connsiteX54" fmla="*/ 588254 w 901253"/>
                <a:gd name="connsiteY54" fmla="*/ 77143 h 900999"/>
                <a:gd name="connsiteX55" fmla="*/ 640111 w 901253"/>
                <a:gd name="connsiteY55" fmla="*/ 51214 h 900999"/>
                <a:gd name="connsiteX56" fmla="*/ 617896 w 901253"/>
                <a:gd name="connsiteY56" fmla="*/ 42071 h 900999"/>
                <a:gd name="connsiteX57" fmla="*/ 450754 w 901253"/>
                <a:gd name="connsiteY57" fmla="*/ 9000 h 900999"/>
                <a:gd name="connsiteX58" fmla="*/ 314468 w 901253"/>
                <a:gd name="connsiteY58" fmla="*/ 30643 h 900999"/>
                <a:gd name="connsiteX59" fmla="*/ 293111 w 901253"/>
                <a:gd name="connsiteY59" fmla="*/ 37571 h 900999"/>
                <a:gd name="connsiteX60" fmla="*/ 329396 w 901253"/>
                <a:gd name="connsiteY60" fmla="*/ 61786 h 900999"/>
                <a:gd name="connsiteX61" fmla="*/ 420682 w 901253"/>
                <a:gd name="connsiteY61" fmla="*/ 77000 h 900999"/>
                <a:gd name="connsiteX62" fmla="*/ 421325 w 901253"/>
                <a:gd name="connsiteY62" fmla="*/ 77143 h 900999"/>
                <a:gd name="connsiteX63" fmla="*/ 423896 w 901253"/>
                <a:gd name="connsiteY63" fmla="*/ 79357 h 900999"/>
                <a:gd name="connsiteX64" fmla="*/ 424182 w 901253"/>
                <a:gd name="connsiteY64" fmla="*/ 82786 h 900999"/>
                <a:gd name="connsiteX65" fmla="*/ 408825 w 901253"/>
                <a:gd name="connsiteY65" fmla="*/ 128929 h 900999"/>
                <a:gd name="connsiteX66" fmla="*/ 406039 w 901253"/>
                <a:gd name="connsiteY66" fmla="*/ 131714 h 900999"/>
                <a:gd name="connsiteX67" fmla="*/ 361396 w 901253"/>
                <a:gd name="connsiteY67" fmla="*/ 146571 h 900999"/>
                <a:gd name="connsiteX68" fmla="*/ 316111 w 901253"/>
                <a:gd name="connsiteY68" fmla="*/ 222071 h 900999"/>
                <a:gd name="connsiteX69" fmla="*/ 314611 w 901253"/>
                <a:gd name="connsiteY69" fmla="*/ 223571 h 900999"/>
                <a:gd name="connsiteX70" fmla="*/ 237754 w 901253"/>
                <a:gd name="connsiteY70" fmla="*/ 269714 h 900999"/>
                <a:gd name="connsiteX71" fmla="*/ 236039 w 901253"/>
                <a:gd name="connsiteY71" fmla="*/ 270286 h 900999"/>
                <a:gd name="connsiteX72" fmla="*/ 132254 w 901253"/>
                <a:gd name="connsiteY72" fmla="*/ 285071 h 900999"/>
                <a:gd name="connsiteX73" fmla="*/ 132254 w 901253"/>
                <a:gd name="connsiteY73" fmla="*/ 325500 h 900999"/>
                <a:gd name="connsiteX74" fmla="*/ 161682 w 901253"/>
                <a:gd name="connsiteY74" fmla="*/ 354929 h 900999"/>
                <a:gd name="connsiteX75" fmla="*/ 162968 w 901253"/>
                <a:gd name="connsiteY75" fmla="*/ 358071 h 900999"/>
                <a:gd name="connsiteX76" fmla="*/ 162968 w 901253"/>
                <a:gd name="connsiteY76" fmla="*/ 408714 h 900999"/>
                <a:gd name="connsiteX77" fmla="*/ 201539 w 901253"/>
                <a:gd name="connsiteY77" fmla="*/ 370286 h 900999"/>
                <a:gd name="connsiteX78" fmla="*/ 204611 w 901253"/>
                <a:gd name="connsiteY78" fmla="*/ 368929 h 900999"/>
                <a:gd name="connsiteX79" fmla="*/ 205325 w 901253"/>
                <a:gd name="connsiteY79" fmla="*/ 369000 h 900999"/>
                <a:gd name="connsiteX80" fmla="*/ 208754 w 901253"/>
                <a:gd name="connsiteY80" fmla="*/ 371429 h 900999"/>
                <a:gd name="connsiteX81" fmla="*/ 238182 w 901253"/>
                <a:gd name="connsiteY81" fmla="*/ 430429 h 900999"/>
                <a:gd name="connsiteX82" fmla="*/ 343039 w 901253"/>
                <a:gd name="connsiteY82" fmla="*/ 430429 h 900999"/>
                <a:gd name="connsiteX83" fmla="*/ 346896 w 901253"/>
                <a:gd name="connsiteY83" fmla="*/ 432571 h 900999"/>
                <a:gd name="connsiteX84" fmla="*/ 391754 w 901253"/>
                <a:gd name="connsiteY84" fmla="*/ 507286 h 900999"/>
                <a:gd name="connsiteX85" fmla="*/ 450754 w 901253"/>
                <a:gd name="connsiteY85" fmla="*/ 507286 h 900999"/>
                <a:gd name="connsiteX86" fmla="*/ 451611 w 901253"/>
                <a:gd name="connsiteY86" fmla="*/ 507357 h 900999"/>
                <a:gd name="connsiteX87" fmla="*/ 455111 w 901253"/>
                <a:gd name="connsiteY87" fmla="*/ 512643 h 900999"/>
                <a:gd name="connsiteX88" fmla="*/ 439754 w 901253"/>
                <a:gd name="connsiteY88" fmla="*/ 589500 h 900999"/>
                <a:gd name="connsiteX89" fmla="*/ 438539 w 901253"/>
                <a:gd name="connsiteY89" fmla="*/ 591786 h 900999"/>
                <a:gd name="connsiteX90" fmla="*/ 378325 w 901253"/>
                <a:gd name="connsiteY90" fmla="*/ 652000 h 900999"/>
                <a:gd name="connsiteX91" fmla="*/ 378325 w 901253"/>
                <a:gd name="connsiteY91" fmla="*/ 696286 h 900999"/>
                <a:gd name="connsiteX92" fmla="*/ 376539 w 901253"/>
                <a:gd name="connsiteY92" fmla="*/ 699857 h 900999"/>
                <a:gd name="connsiteX93" fmla="*/ 316825 w 901253"/>
                <a:gd name="connsiteY93" fmla="*/ 744643 h 900999"/>
                <a:gd name="connsiteX94" fmla="*/ 316825 w 901253"/>
                <a:gd name="connsiteY94" fmla="*/ 819286 h 900999"/>
                <a:gd name="connsiteX95" fmla="*/ 312325 w 901253"/>
                <a:gd name="connsiteY95" fmla="*/ 823786 h 900999"/>
                <a:gd name="connsiteX96" fmla="*/ 311039 w 901253"/>
                <a:gd name="connsiteY96" fmla="*/ 823571 h 900999"/>
                <a:gd name="connsiteX97" fmla="*/ 264825 w 901253"/>
                <a:gd name="connsiteY97" fmla="*/ 808143 h 900999"/>
                <a:gd name="connsiteX98" fmla="*/ 262039 w 901253"/>
                <a:gd name="connsiteY98" fmla="*/ 805571 h 900999"/>
                <a:gd name="connsiteX99" fmla="*/ 231254 w 901253"/>
                <a:gd name="connsiteY99" fmla="*/ 728714 h 900999"/>
                <a:gd name="connsiteX100" fmla="*/ 230968 w 901253"/>
                <a:gd name="connsiteY100" fmla="*/ 727071 h 900999"/>
                <a:gd name="connsiteX101" fmla="*/ 230968 w 901253"/>
                <a:gd name="connsiteY101" fmla="*/ 577143 h 900999"/>
                <a:gd name="connsiteX102" fmla="*/ 157611 w 901253"/>
                <a:gd name="connsiteY102" fmla="*/ 562500 h 900999"/>
                <a:gd name="connsiteX103" fmla="*/ 154468 w 901253"/>
                <a:gd name="connsiteY103" fmla="*/ 560071 h 900999"/>
                <a:gd name="connsiteX104" fmla="*/ 123682 w 901253"/>
                <a:gd name="connsiteY104" fmla="*/ 498571 h 900999"/>
                <a:gd name="connsiteX105" fmla="*/ 123182 w 901253"/>
                <a:gd name="connsiteY105" fmla="*/ 496571 h 900999"/>
                <a:gd name="connsiteX106" fmla="*/ 123182 w 901253"/>
                <a:gd name="connsiteY106" fmla="*/ 450429 h 900999"/>
                <a:gd name="connsiteX107" fmla="*/ 124468 w 901253"/>
                <a:gd name="connsiteY107" fmla="*/ 447286 h 900999"/>
                <a:gd name="connsiteX108" fmla="*/ 151325 w 901253"/>
                <a:gd name="connsiteY108" fmla="*/ 420357 h 900999"/>
                <a:gd name="connsiteX109" fmla="*/ 63825 w 901253"/>
                <a:gd name="connsiteY109" fmla="*/ 361929 h 900999"/>
                <a:gd name="connsiteX110" fmla="*/ 62111 w 901253"/>
                <a:gd name="connsiteY110" fmla="*/ 359643 h 900999"/>
                <a:gd name="connsiteX111" fmla="*/ 38539 w 901253"/>
                <a:gd name="connsiteY111" fmla="*/ 288929 h 900999"/>
                <a:gd name="connsiteX112" fmla="*/ 28468 w 901253"/>
                <a:gd name="connsiteY112" fmla="*/ 321571 h 900999"/>
                <a:gd name="connsiteX113" fmla="*/ 132254 w 901253"/>
                <a:gd name="connsiteY113" fmla="*/ 452286 h 900999"/>
                <a:gd name="connsiteX114" fmla="*/ 132254 w 901253"/>
                <a:gd name="connsiteY114" fmla="*/ 495500 h 900999"/>
                <a:gd name="connsiteX115" fmla="*/ 161611 w 901253"/>
                <a:gd name="connsiteY115" fmla="*/ 554071 h 900999"/>
                <a:gd name="connsiteX116" fmla="*/ 236325 w 901253"/>
                <a:gd name="connsiteY116" fmla="*/ 569000 h 900999"/>
                <a:gd name="connsiteX117" fmla="*/ 239896 w 901253"/>
                <a:gd name="connsiteY117" fmla="*/ 573357 h 900999"/>
                <a:gd name="connsiteX118" fmla="*/ 239896 w 901253"/>
                <a:gd name="connsiteY118" fmla="*/ 726286 h 900999"/>
                <a:gd name="connsiteX119" fmla="*/ 269539 w 901253"/>
                <a:gd name="connsiteY119" fmla="*/ 800500 h 900999"/>
                <a:gd name="connsiteX120" fmla="*/ 307825 w 901253"/>
                <a:gd name="connsiteY120" fmla="*/ 813143 h 900999"/>
                <a:gd name="connsiteX121" fmla="*/ 307825 w 901253"/>
                <a:gd name="connsiteY121" fmla="*/ 742500 h 900999"/>
                <a:gd name="connsiteX122" fmla="*/ 309611 w 901253"/>
                <a:gd name="connsiteY122" fmla="*/ 738929 h 900999"/>
                <a:gd name="connsiteX123" fmla="*/ 369325 w 901253"/>
                <a:gd name="connsiteY123" fmla="*/ 694143 h 900999"/>
                <a:gd name="connsiteX124" fmla="*/ 369325 w 901253"/>
                <a:gd name="connsiteY124" fmla="*/ 650214 h 900999"/>
                <a:gd name="connsiteX125" fmla="*/ 370611 w 901253"/>
                <a:gd name="connsiteY125" fmla="*/ 647071 h 900999"/>
                <a:gd name="connsiteX126" fmla="*/ 431182 w 901253"/>
                <a:gd name="connsiteY126" fmla="*/ 586500 h 900999"/>
                <a:gd name="connsiteX127" fmla="*/ 445182 w 901253"/>
                <a:gd name="connsiteY127" fmla="*/ 516286 h 900999"/>
                <a:gd name="connsiteX128" fmla="*/ 389111 w 901253"/>
                <a:gd name="connsiteY128" fmla="*/ 516286 h 900999"/>
                <a:gd name="connsiteX129" fmla="*/ 385254 w 901253"/>
                <a:gd name="connsiteY129" fmla="*/ 514143 h 900999"/>
                <a:gd name="connsiteX130" fmla="*/ 340396 w 901253"/>
                <a:gd name="connsiteY130" fmla="*/ 439429 h 900999"/>
                <a:gd name="connsiteX131" fmla="*/ 235468 w 901253"/>
                <a:gd name="connsiteY131" fmla="*/ 439429 h 900999"/>
                <a:gd name="connsiteX132" fmla="*/ 231468 w 901253"/>
                <a:gd name="connsiteY132" fmla="*/ 436929 h 900999"/>
                <a:gd name="connsiteX133" fmla="*/ 203468 w 901253"/>
                <a:gd name="connsiteY133" fmla="*/ 381000 h 900999"/>
                <a:gd name="connsiteX134" fmla="*/ 132254 w 901253"/>
                <a:gd name="connsiteY134" fmla="*/ 452286 h 900999"/>
                <a:gd name="connsiteX135" fmla="*/ 666039 w 901253"/>
                <a:gd name="connsiteY135" fmla="*/ 384429 h 900999"/>
                <a:gd name="connsiteX136" fmla="*/ 668539 w 901253"/>
                <a:gd name="connsiteY136" fmla="*/ 385214 h 900999"/>
                <a:gd name="connsiteX137" fmla="*/ 714682 w 901253"/>
                <a:gd name="connsiteY137" fmla="*/ 416000 h 900999"/>
                <a:gd name="connsiteX138" fmla="*/ 716682 w 901253"/>
                <a:gd name="connsiteY138" fmla="*/ 419714 h 900999"/>
                <a:gd name="connsiteX139" fmla="*/ 716682 w 901253"/>
                <a:gd name="connsiteY139" fmla="*/ 480143 h 900999"/>
                <a:gd name="connsiteX140" fmla="*/ 777825 w 901253"/>
                <a:gd name="connsiteY140" fmla="*/ 602214 h 900999"/>
                <a:gd name="connsiteX141" fmla="*/ 778182 w 901253"/>
                <a:gd name="connsiteY141" fmla="*/ 604071 h 900999"/>
                <a:gd name="connsiteX142" fmla="*/ 778182 w 901253"/>
                <a:gd name="connsiteY142" fmla="*/ 663857 h 900999"/>
                <a:gd name="connsiteX143" fmla="*/ 814611 w 901253"/>
                <a:gd name="connsiteY143" fmla="*/ 700286 h 900999"/>
                <a:gd name="connsiteX144" fmla="*/ 821896 w 901253"/>
                <a:gd name="connsiteY144" fmla="*/ 688929 h 900999"/>
                <a:gd name="connsiteX145" fmla="*/ 842396 w 901253"/>
                <a:gd name="connsiteY145" fmla="*/ 247071 h 900999"/>
                <a:gd name="connsiteX146" fmla="*/ 838111 w 901253"/>
                <a:gd name="connsiteY146" fmla="*/ 238857 h 900999"/>
                <a:gd name="connsiteX147" fmla="*/ 744325 w 901253"/>
                <a:gd name="connsiteY147" fmla="*/ 270143 h 900999"/>
                <a:gd name="connsiteX148" fmla="*/ 742896 w 901253"/>
                <a:gd name="connsiteY148" fmla="*/ 270357 h 900999"/>
                <a:gd name="connsiteX149" fmla="*/ 742182 w 901253"/>
                <a:gd name="connsiteY149" fmla="*/ 270286 h 900999"/>
                <a:gd name="connsiteX150" fmla="*/ 649896 w 901253"/>
                <a:gd name="connsiteY150" fmla="*/ 254929 h 900999"/>
                <a:gd name="connsiteX151" fmla="*/ 646896 w 901253"/>
                <a:gd name="connsiteY151" fmla="*/ 253000 h 900999"/>
                <a:gd name="connsiteX152" fmla="*/ 617539 w 901253"/>
                <a:gd name="connsiteY152" fmla="*/ 208857 h 900999"/>
                <a:gd name="connsiteX153" fmla="*/ 529468 w 901253"/>
                <a:gd name="connsiteY153" fmla="*/ 208857 h 900999"/>
                <a:gd name="connsiteX154" fmla="*/ 486254 w 901253"/>
                <a:gd name="connsiteY154" fmla="*/ 252071 h 900999"/>
                <a:gd name="connsiteX155" fmla="*/ 500968 w 901253"/>
                <a:gd name="connsiteY155" fmla="*/ 355000 h 900999"/>
                <a:gd name="connsiteX156" fmla="*/ 604896 w 901253"/>
                <a:gd name="connsiteY156" fmla="*/ 399571 h 900999"/>
                <a:gd name="connsiteX157" fmla="*/ 664968 w 901253"/>
                <a:gd name="connsiteY157" fmla="*/ 384571 h 900999"/>
                <a:gd name="connsiteX158" fmla="*/ 666039 w 901253"/>
                <a:gd name="connsiteY158" fmla="*/ 384429 h 900999"/>
                <a:gd name="connsiteX159" fmla="*/ 278039 w 901253"/>
                <a:gd name="connsiteY159" fmla="*/ 44214 h 900999"/>
                <a:gd name="connsiteX160" fmla="*/ 46039 w 901253"/>
                <a:gd name="connsiteY160" fmla="*/ 274357 h 900999"/>
                <a:gd name="connsiteX161" fmla="*/ 44325 w 901253"/>
                <a:gd name="connsiteY161" fmla="*/ 278143 h 900999"/>
                <a:gd name="connsiteX162" fmla="*/ 70039 w 901253"/>
                <a:gd name="connsiteY162" fmla="*/ 355286 h 900999"/>
                <a:gd name="connsiteX163" fmla="*/ 154039 w 901253"/>
                <a:gd name="connsiteY163" fmla="*/ 411286 h 900999"/>
                <a:gd name="connsiteX164" fmla="*/ 154039 w 901253"/>
                <a:gd name="connsiteY164" fmla="*/ 360000 h 900999"/>
                <a:gd name="connsiteX165" fmla="*/ 124611 w 901253"/>
                <a:gd name="connsiteY165" fmla="*/ 330571 h 900999"/>
                <a:gd name="connsiteX166" fmla="*/ 123325 w 901253"/>
                <a:gd name="connsiteY166" fmla="*/ 327429 h 900999"/>
                <a:gd name="connsiteX167" fmla="*/ 123325 w 901253"/>
                <a:gd name="connsiteY167" fmla="*/ 281286 h 900999"/>
                <a:gd name="connsiteX168" fmla="*/ 127182 w 901253"/>
                <a:gd name="connsiteY168" fmla="*/ 276857 h 900999"/>
                <a:gd name="connsiteX169" fmla="*/ 233968 w 901253"/>
                <a:gd name="connsiteY169" fmla="*/ 261643 h 900999"/>
                <a:gd name="connsiteX170" fmla="*/ 309111 w 901253"/>
                <a:gd name="connsiteY170" fmla="*/ 216571 h 900999"/>
                <a:gd name="connsiteX171" fmla="*/ 354682 w 901253"/>
                <a:gd name="connsiteY171" fmla="*/ 140643 h 900999"/>
                <a:gd name="connsiteX172" fmla="*/ 357111 w 901253"/>
                <a:gd name="connsiteY172" fmla="*/ 138714 h 900999"/>
                <a:gd name="connsiteX173" fmla="*/ 401111 w 901253"/>
                <a:gd name="connsiteY173" fmla="*/ 124000 h 900999"/>
                <a:gd name="connsiteX174" fmla="*/ 414182 w 901253"/>
                <a:gd name="connsiteY174" fmla="*/ 85000 h 900999"/>
                <a:gd name="connsiteX175" fmla="*/ 327039 w 901253"/>
                <a:gd name="connsiteY175" fmla="*/ 70500 h 900999"/>
                <a:gd name="connsiteX176" fmla="*/ 325254 w 901253"/>
                <a:gd name="connsiteY176" fmla="*/ 69786 h 900999"/>
                <a:gd name="connsiteX177" fmla="*/ 283468 w 901253"/>
                <a:gd name="connsiteY177" fmla="*/ 41929 h 900999"/>
                <a:gd name="connsiteX178" fmla="*/ 278039 w 901253"/>
                <a:gd name="connsiteY178" fmla="*/ 44214 h 900999"/>
                <a:gd name="connsiteX179" fmla="*/ 604539 w 901253"/>
                <a:gd name="connsiteY179" fmla="*/ 138429 h 900999"/>
                <a:gd name="connsiteX180" fmla="*/ 605896 w 901253"/>
                <a:gd name="connsiteY180" fmla="*/ 138643 h 900999"/>
                <a:gd name="connsiteX181" fmla="*/ 651825 w 901253"/>
                <a:gd name="connsiteY181" fmla="*/ 153929 h 900999"/>
                <a:gd name="connsiteX182" fmla="*/ 726611 w 901253"/>
                <a:gd name="connsiteY182" fmla="*/ 168929 h 900999"/>
                <a:gd name="connsiteX183" fmla="*/ 766611 w 901253"/>
                <a:gd name="connsiteY183" fmla="*/ 142214 h 900999"/>
                <a:gd name="connsiteX184" fmla="*/ 756896 w 901253"/>
                <a:gd name="connsiteY184" fmla="*/ 132786 h 900999"/>
                <a:gd name="connsiteX185" fmla="*/ 654254 w 901253"/>
                <a:gd name="connsiteY185" fmla="*/ 58857 h 900999"/>
                <a:gd name="connsiteX186" fmla="*/ 649325 w 901253"/>
                <a:gd name="connsiteY186" fmla="*/ 56286 h 900999"/>
                <a:gd name="connsiteX187" fmla="*/ 591111 w 901253"/>
                <a:gd name="connsiteY187" fmla="*/ 85357 h 900999"/>
                <a:gd name="connsiteX188" fmla="*/ 589111 w 901253"/>
                <a:gd name="connsiteY188" fmla="*/ 85786 h 900999"/>
                <a:gd name="connsiteX189" fmla="*/ 530325 w 901253"/>
                <a:gd name="connsiteY189" fmla="*/ 85786 h 900999"/>
                <a:gd name="connsiteX190" fmla="*/ 503111 w 901253"/>
                <a:gd name="connsiteY190" fmla="*/ 140214 h 900999"/>
                <a:gd name="connsiteX191" fmla="*/ 543111 w 901253"/>
                <a:gd name="connsiteY191" fmla="*/ 153571 h 900999"/>
                <a:gd name="connsiteX192" fmla="*/ 603396 w 901253"/>
                <a:gd name="connsiteY192" fmla="*/ 138500 h 900999"/>
                <a:gd name="connsiteX193" fmla="*/ 604539 w 901253"/>
                <a:gd name="connsiteY193" fmla="*/ 138429 h 900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901253" h="900999">
                  <a:moveTo>
                    <a:pt x="450468" y="900929"/>
                  </a:moveTo>
                  <a:cubicBezTo>
                    <a:pt x="392182" y="900929"/>
                    <a:pt x="335325" y="889857"/>
                    <a:pt x="281325" y="867929"/>
                  </a:cubicBezTo>
                  <a:cubicBezTo>
                    <a:pt x="169896" y="822714"/>
                    <a:pt x="82682" y="736857"/>
                    <a:pt x="35825" y="626143"/>
                  </a:cubicBezTo>
                  <a:cubicBezTo>
                    <a:pt x="-11032" y="515357"/>
                    <a:pt x="-11961" y="393000"/>
                    <a:pt x="33254" y="281571"/>
                  </a:cubicBezTo>
                  <a:lnTo>
                    <a:pt x="36754" y="273000"/>
                  </a:lnTo>
                  <a:cubicBezTo>
                    <a:pt x="107754" y="107214"/>
                    <a:pt x="270325" y="0"/>
                    <a:pt x="450825" y="0"/>
                  </a:cubicBezTo>
                  <a:cubicBezTo>
                    <a:pt x="571182" y="0"/>
                    <a:pt x="684325" y="46857"/>
                    <a:pt x="769396" y="132000"/>
                  </a:cubicBezTo>
                  <a:cubicBezTo>
                    <a:pt x="854468" y="217071"/>
                    <a:pt x="901325" y="330214"/>
                    <a:pt x="901254" y="450571"/>
                  </a:cubicBezTo>
                  <a:cubicBezTo>
                    <a:pt x="901254" y="570857"/>
                    <a:pt x="854396" y="684000"/>
                    <a:pt x="769325" y="769071"/>
                  </a:cubicBezTo>
                  <a:cubicBezTo>
                    <a:pt x="684254" y="854143"/>
                    <a:pt x="571111" y="901000"/>
                    <a:pt x="450825" y="901000"/>
                  </a:cubicBezTo>
                  <a:cubicBezTo>
                    <a:pt x="450825" y="900929"/>
                    <a:pt x="450468" y="900929"/>
                    <a:pt x="450468" y="900929"/>
                  </a:cubicBezTo>
                  <a:close/>
                  <a:moveTo>
                    <a:pt x="28468" y="321571"/>
                  </a:moveTo>
                  <a:cubicBezTo>
                    <a:pt x="-25604" y="498714"/>
                    <a:pt x="37611" y="692429"/>
                    <a:pt x="185754" y="803571"/>
                  </a:cubicBezTo>
                  <a:cubicBezTo>
                    <a:pt x="262825" y="861357"/>
                    <a:pt x="354254" y="891929"/>
                    <a:pt x="450325" y="891929"/>
                  </a:cubicBezTo>
                  <a:cubicBezTo>
                    <a:pt x="590754" y="891929"/>
                    <a:pt x="719539" y="827571"/>
                    <a:pt x="803754" y="715429"/>
                  </a:cubicBezTo>
                  <a:lnTo>
                    <a:pt x="809396" y="707857"/>
                  </a:lnTo>
                  <a:lnTo>
                    <a:pt x="770539" y="669000"/>
                  </a:lnTo>
                  <a:cubicBezTo>
                    <a:pt x="769682" y="668143"/>
                    <a:pt x="769254" y="667000"/>
                    <a:pt x="769254" y="665857"/>
                  </a:cubicBezTo>
                  <a:lnTo>
                    <a:pt x="769254" y="605429"/>
                  </a:lnTo>
                  <a:lnTo>
                    <a:pt x="708111" y="483357"/>
                  </a:lnTo>
                  <a:cubicBezTo>
                    <a:pt x="707896" y="482857"/>
                    <a:pt x="707682" y="482143"/>
                    <a:pt x="707754" y="481500"/>
                  </a:cubicBezTo>
                  <a:lnTo>
                    <a:pt x="707754" y="422286"/>
                  </a:lnTo>
                  <a:lnTo>
                    <a:pt x="665325" y="393929"/>
                  </a:lnTo>
                  <a:lnTo>
                    <a:pt x="605754" y="408857"/>
                  </a:lnTo>
                  <a:cubicBezTo>
                    <a:pt x="605396" y="408929"/>
                    <a:pt x="605039" y="409000"/>
                    <a:pt x="604682" y="409000"/>
                  </a:cubicBezTo>
                  <a:cubicBezTo>
                    <a:pt x="604111" y="409000"/>
                    <a:pt x="603539" y="408857"/>
                    <a:pt x="602968" y="408643"/>
                  </a:cubicBezTo>
                  <a:lnTo>
                    <a:pt x="495254" y="362500"/>
                  </a:lnTo>
                  <a:cubicBezTo>
                    <a:pt x="493754" y="361857"/>
                    <a:pt x="492754" y="360571"/>
                    <a:pt x="492539" y="359000"/>
                  </a:cubicBezTo>
                  <a:lnTo>
                    <a:pt x="477182" y="251357"/>
                  </a:lnTo>
                  <a:cubicBezTo>
                    <a:pt x="476968" y="250000"/>
                    <a:pt x="477468" y="248571"/>
                    <a:pt x="478468" y="247571"/>
                  </a:cubicBezTo>
                  <a:lnTo>
                    <a:pt x="524611" y="201429"/>
                  </a:lnTo>
                  <a:cubicBezTo>
                    <a:pt x="525468" y="200571"/>
                    <a:pt x="526611" y="200143"/>
                    <a:pt x="527754" y="200143"/>
                  </a:cubicBezTo>
                  <a:lnTo>
                    <a:pt x="620039" y="200143"/>
                  </a:lnTo>
                  <a:cubicBezTo>
                    <a:pt x="621468" y="200143"/>
                    <a:pt x="622896" y="200929"/>
                    <a:pt x="623682" y="202143"/>
                  </a:cubicBezTo>
                  <a:lnTo>
                    <a:pt x="653396" y="246643"/>
                  </a:lnTo>
                  <a:lnTo>
                    <a:pt x="742611" y="261500"/>
                  </a:lnTo>
                  <a:lnTo>
                    <a:pt x="833896" y="231071"/>
                  </a:lnTo>
                  <a:lnTo>
                    <a:pt x="826682" y="219357"/>
                  </a:lnTo>
                  <a:cubicBezTo>
                    <a:pt x="812825" y="196929"/>
                    <a:pt x="796896" y="175643"/>
                    <a:pt x="779254" y="156000"/>
                  </a:cubicBezTo>
                  <a:lnTo>
                    <a:pt x="772968" y="149000"/>
                  </a:lnTo>
                  <a:lnTo>
                    <a:pt x="730111" y="177571"/>
                  </a:lnTo>
                  <a:cubicBezTo>
                    <a:pt x="729396" y="178071"/>
                    <a:pt x="728539" y="178357"/>
                    <a:pt x="727682" y="178357"/>
                  </a:cubicBezTo>
                  <a:cubicBezTo>
                    <a:pt x="727396" y="178357"/>
                    <a:pt x="727111" y="178357"/>
                    <a:pt x="726825" y="178286"/>
                  </a:cubicBezTo>
                  <a:lnTo>
                    <a:pt x="649611" y="162857"/>
                  </a:lnTo>
                  <a:lnTo>
                    <a:pt x="604396" y="147786"/>
                  </a:lnTo>
                  <a:lnTo>
                    <a:pt x="544111" y="162857"/>
                  </a:lnTo>
                  <a:cubicBezTo>
                    <a:pt x="543754" y="162929"/>
                    <a:pt x="543396" y="163000"/>
                    <a:pt x="543039" y="163000"/>
                  </a:cubicBezTo>
                  <a:cubicBezTo>
                    <a:pt x="542611" y="163000"/>
                    <a:pt x="542111" y="162929"/>
                    <a:pt x="541682" y="162786"/>
                  </a:cubicBezTo>
                  <a:lnTo>
                    <a:pt x="495468" y="147357"/>
                  </a:lnTo>
                  <a:cubicBezTo>
                    <a:pt x="495254" y="147286"/>
                    <a:pt x="495039" y="147214"/>
                    <a:pt x="494896" y="147143"/>
                  </a:cubicBezTo>
                  <a:cubicBezTo>
                    <a:pt x="493468" y="146429"/>
                    <a:pt x="492896" y="145214"/>
                    <a:pt x="492682" y="144571"/>
                  </a:cubicBezTo>
                  <a:cubicBezTo>
                    <a:pt x="492468" y="143929"/>
                    <a:pt x="492182" y="142571"/>
                    <a:pt x="492896" y="141143"/>
                  </a:cubicBezTo>
                  <a:lnTo>
                    <a:pt x="523682" y="79643"/>
                  </a:lnTo>
                  <a:cubicBezTo>
                    <a:pt x="524468" y="78143"/>
                    <a:pt x="525968" y="77143"/>
                    <a:pt x="527682" y="77143"/>
                  </a:cubicBezTo>
                  <a:lnTo>
                    <a:pt x="588254" y="77143"/>
                  </a:lnTo>
                  <a:lnTo>
                    <a:pt x="640111" y="51214"/>
                  </a:lnTo>
                  <a:lnTo>
                    <a:pt x="617896" y="42071"/>
                  </a:lnTo>
                  <a:cubicBezTo>
                    <a:pt x="564468" y="20071"/>
                    <a:pt x="508325" y="9000"/>
                    <a:pt x="450754" y="9000"/>
                  </a:cubicBezTo>
                  <a:cubicBezTo>
                    <a:pt x="404396" y="9000"/>
                    <a:pt x="358539" y="16286"/>
                    <a:pt x="314468" y="30643"/>
                  </a:cubicBezTo>
                  <a:lnTo>
                    <a:pt x="293111" y="37571"/>
                  </a:lnTo>
                  <a:lnTo>
                    <a:pt x="329396" y="61786"/>
                  </a:lnTo>
                  <a:lnTo>
                    <a:pt x="420682" y="77000"/>
                  </a:lnTo>
                  <a:cubicBezTo>
                    <a:pt x="420896" y="77000"/>
                    <a:pt x="421111" y="77071"/>
                    <a:pt x="421325" y="77143"/>
                  </a:cubicBezTo>
                  <a:cubicBezTo>
                    <a:pt x="422896" y="77643"/>
                    <a:pt x="423611" y="78786"/>
                    <a:pt x="423896" y="79357"/>
                  </a:cubicBezTo>
                  <a:cubicBezTo>
                    <a:pt x="424182" y="80000"/>
                    <a:pt x="424682" y="81214"/>
                    <a:pt x="424182" y="82786"/>
                  </a:cubicBezTo>
                  <a:lnTo>
                    <a:pt x="408825" y="128929"/>
                  </a:lnTo>
                  <a:cubicBezTo>
                    <a:pt x="408396" y="130286"/>
                    <a:pt x="407325" y="131286"/>
                    <a:pt x="406039" y="131714"/>
                  </a:cubicBezTo>
                  <a:lnTo>
                    <a:pt x="361396" y="146571"/>
                  </a:lnTo>
                  <a:lnTo>
                    <a:pt x="316111" y="222071"/>
                  </a:lnTo>
                  <a:cubicBezTo>
                    <a:pt x="315754" y="222714"/>
                    <a:pt x="315182" y="223214"/>
                    <a:pt x="314611" y="223571"/>
                  </a:cubicBezTo>
                  <a:lnTo>
                    <a:pt x="237754" y="269714"/>
                  </a:lnTo>
                  <a:cubicBezTo>
                    <a:pt x="237254" y="270000"/>
                    <a:pt x="236682" y="270214"/>
                    <a:pt x="236039" y="270286"/>
                  </a:cubicBezTo>
                  <a:lnTo>
                    <a:pt x="132254" y="285071"/>
                  </a:lnTo>
                  <a:lnTo>
                    <a:pt x="132254" y="325500"/>
                  </a:lnTo>
                  <a:lnTo>
                    <a:pt x="161682" y="354929"/>
                  </a:lnTo>
                  <a:cubicBezTo>
                    <a:pt x="162539" y="355786"/>
                    <a:pt x="162968" y="356929"/>
                    <a:pt x="162968" y="358071"/>
                  </a:cubicBezTo>
                  <a:lnTo>
                    <a:pt x="162968" y="408714"/>
                  </a:lnTo>
                  <a:lnTo>
                    <a:pt x="201539" y="370286"/>
                  </a:lnTo>
                  <a:cubicBezTo>
                    <a:pt x="202396" y="369357"/>
                    <a:pt x="203468" y="368929"/>
                    <a:pt x="204611" y="368929"/>
                  </a:cubicBezTo>
                  <a:cubicBezTo>
                    <a:pt x="204825" y="368929"/>
                    <a:pt x="205111" y="368929"/>
                    <a:pt x="205325" y="369000"/>
                  </a:cubicBezTo>
                  <a:cubicBezTo>
                    <a:pt x="206896" y="369214"/>
                    <a:pt x="208111" y="370143"/>
                    <a:pt x="208754" y="371429"/>
                  </a:cubicBezTo>
                  <a:lnTo>
                    <a:pt x="238182" y="430429"/>
                  </a:lnTo>
                  <a:lnTo>
                    <a:pt x="343039" y="430429"/>
                  </a:lnTo>
                  <a:cubicBezTo>
                    <a:pt x="344611" y="430429"/>
                    <a:pt x="346039" y="431286"/>
                    <a:pt x="346896" y="432571"/>
                  </a:cubicBezTo>
                  <a:lnTo>
                    <a:pt x="391754" y="507286"/>
                  </a:lnTo>
                  <a:lnTo>
                    <a:pt x="450754" y="507286"/>
                  </a:lnTo>
                  <a:cubicBezTo>
                    <a:pt x="451039" y="507286"/>
                    <a:pt x="451325" y="507286"/>
                    <a:pt x="451611" y="507357"/>
                  </a:cubicBezTo>
                  <a:cubicBezTo>
                    <a:pt x="454039" y="507857"/>
                    <a:pt x="455611" y="510214"/>
                    <a:pt x="455111" y="512643"/>
                  </a:cubicBezTo>
                  <a:lnTo>
                    <a:pt x="439754" y="589500"/>
                  </a:lnTo>
                  <a:cubicBezTo>
                    <a:pt x="439611" y="590357"/>
                    <a:pt x="439182" y="591143"/>
                    <a:pt x="438539" y="591786"/>
                  </a:cubicBezTo>
                  <a:lnTo>
                    <a:pt x="378325" y="652000"/>
                  </a:lnTo>
                  <a:lnTo>
                    <a:pt x="378325" y="696286"/>
                  </a:lnTo>
                  <a:cubicBezTo>
                    <a:pt x="378325" y="697714"/>
                    <a:pt x="377682" y="699000"/>
                    <a:pt x="376539" y="699857"/>
                  </a:cubicBezTo>
                  <a:lnTo>
                    <a:pt x="316825" y="744643"/>
                  </a:lnTo>
                  <a:lnTo>
                    <a:pt x="316825" y="819286"/>
                  </a:lnTo>
                  <a:cubicBezTo>
                    <a:pt x="316825" y="821786"/>
                    <a:pt x="314825" y="823786"/>
                    <a:pt x="312325" y="823786"/>
                  </a:cubicBezTo>
                  <a:cubicBezTo>
                    <a:pt x="311896" y="823786"/>
                    <a:pt x="311468" y="823714"/>
                    <a:pt x="311039" y="823571"/>
                  </a:cubicBezTo>
                  <a:lnTo>
                    <a:pt x="264825" y="808143"/>
                  </a:lnTo>
                  <a:cubicBezTo>
                    <a:pt x="263539" y="807714"/>
                    <a:pt x="262539" y="806786"/>
                    <a:pt x="262039" y="805571"/>
                  </a:cubicBezTo>
                  <a:lnTo>
                    <a:pt x="231254" y="728714"/>
                  </a:lnTo>
                  <a:cubicBezTo>
                    <a:pt x="231039" y="728214"/>
                    <a:pt x="230968" y="727643"/>
                    <a:pt x="230968" y="727071"/>
                  </a:cubicBezTo>
                  <a:lnTo>
                    <a:pt x="230968" y="577143"/>
                  </a:lnTo>
                  <a:lnTo>
                    <a:pt x="157611" y="562500"/>
                  </a:lnTo>
                  <a:cubicBezTo>
                    <a:pt x="156254" y="562214"/>
                    <a:pt x="155039" y="561357"/>
                    <a:pt x="154468" y="560071"/>
                  </a:cubicBezTo>
                  <a:lnTo>
                    <a:pt x="123682" y="498571"/>
                  </a:lnTo>
                  <a:cubicBezTo>
                    <a:pt x="123396" y="497929"/>
                    <a:pt x="123182" y="497286"/>
                    <a:pt x="123182" y="496571"/>
                  </a:cubicBezTo>
                  <a:lnTo>
                    <a:pt x="123182" y="450429"/>
                  </a:lnTo>
                  <a:cubicBezTo>
                    <a:pt x="123182" y="449214"/>
                    <a:pt x="123682" y="448143"/>
                    <a:pt x="124468" y="447286"/>
                  </a:cubicBezTo>
                  <a:lnTo>
                    <a:pt x="151325" y="420357"/>
                  </a:lnTo>
                  <a:lnTo>
                    <a:pt x="63825" y="361929"/>
                  </a:lnTo>
                  <a:cubicBezTo>
                    <a:pt x="63039" y="361357"/>
                    <a:pt x="62396" y="360571"/>
                    <a:pt x="62111" y="359643"/>
                  </a:cubicBezTo>
                  <a:lnTo>
                    <a:pt x="38539" y="288929"/>
                  </a:lnTo>
                  <a:lnTo>
                    <a:pt x="28468" y="321571"/>
                  </a:lnTo>
                  <a:close/>
                  <a:moveTo>
                    <a:pt x="132254" y="452286"/>
                  </a:moveTo>
                  <a:lnTo>
                    <a:pt x="132254" y="495500"/>
                  </a:lnTo>
                  <a:lnTo>
                    <a:pt x="161611" y="554071"/>
                  </a:lnTo>
                  <a:lnTo>
                    <a:pt x="236325" y="569000"/>
                  </a:lnTo>
                  <a:cubicBezTo>
                    <a:pt x="238396" y="569429"/>
                    <a:pt x="239896" y="571286"/>
                    <a:pt x="239896" y="573357"/>
                  </a:cubicBezTo>
                  <a:lnTo>
                    <a:pt x="239896" y="726286"/>
                  </a:lnTo>
                  <a:lnTo>
                    <a:pt x="269539" y="800500"/>
                  </a:lnTo>
                  <a:lnTo>
                    <a:pt x="307825" y="813143"/>
                  </a:lnTo>
                  <a:lnTo>
                    <a:pt x="307825" y="742500"/>
                  </a:lnTo>
                  <a:cubicBezTo>
                    <a:pt x="307825" y="741071"/>
                    <a:pt x="308468" y="739786"/>
                    <a:pt x="309611" y="738929"/>
                  </a:cubicBezTo>
                  <a:lnTo>
                    <a:pt x="369325" y="694143"/>
                  </a:lnTo>
                  <a:lnTo>
                    <a:pt x="369325" y="650214"/>
                  </a:lnTo>
                  <a:cubicBezTo>
                    <a:pt x="369325" y="649000"/>
                    <a:pt x="369825" y="647929"/>
                    <a:pt x="370611" y="647071"/>
                  </a:cubicBezTo>
                  <a:lnTo>
                    <a:pt x="431182" y="586500"/>
                  </a:lnTo>
                  <a:lnTo>
                    <a:pt x="445182" y="516286"/>
                  </a:lnTo>
                  <a:lnTo>
                    <a:pt x="389111" y="516286"/>
                  </a:lnTo>
                  <a:cubicBezTo>
                    <a:pt x="387539" y="516286"/>
                    <a:pt x="386111" y="515429"/>
                    <a:pt x="385254" y="514143"/>
                  </a:cubicBezTo>
                  <a:lnTo>
                    <a:pt x="340396" y="439429"/>
                  </a:lnTo>
                  <a:lnTo>
                    <a:pt x="235468" y="439429"/>
                  </a:lnTo>
                  <a:cubicBezTo>
                    <a:pt x="233754" y="439429"/>
                    <a:pt x="232182" y="438500"/>
                    <a:pt x="231468" y="436929"/>
                  </a:cubicBezTo>
                  <a:lnTo>
                    <a:pt x="203468" y="381000"/>
                  </a:lnTo>
                  <a:lnTo>
                    <a:pt x="132254" y="452286"/>
                  </a:lnTo>
                  <a:close/>
                  <a:moveTo>
                    <a:pt x="666039" y="384429"/>
                  </a:moveTo>
                  <a:cubicBezTo>
                    <a:pt x="666896" y="384429"/>
                    <a:pt x="667825" y="384714"/>
                    <a:pt x="668539" y="385214"/>
                  </a:cubicBezTo>
                  <a:lnTo>
                    <a:pt x="714682" y="416000"/>
                  </a:lnTo>
                  <a:cubicBezTo>
                    <a:pt x="715896" y="416857"/>
                    <a:pt x="716682" y="418214"/>
                    <a:pt x="716682" y="419714"/>
                  </a:cubicBezTo>
                  <a:lnTo>
                    <a:pt x="716682" y="480143"/>
                  </a:lnTo>
                  <a:lnTo>
                    <a:pt x="777825" y="602214"/>
                  </a:lnTo>
                  <a:cubicBezTo>
                    <a:pt x="778039" y="602714"/>
                    <a:pt x="778254" y="603429"/>
                    <a:pt x="778182" y="604071"/>
                  </a:cubicBezTo>
                  <a:lnTo>
                    <a:pt x="778182" y="663857"/>
                  </a:lnTo>
                  <a:lnTo>
                    <a:pt x="814611" y="700286"/>
                  </a:lnTo>
                  <a:lnTo>
                    <a:pt x="821896" y="688929"/>
                  </a:lnTo>
                  <a:cubicBezTo>
                    <a:pt x="907468" y="556357"/>
                    <a:pt x="915325" y="387000"/>
                    <a:pt x="842396" y="247071"/>
                  </a:cubicBezTo>
                  <a:lnTo>
                    <a:pt x="838111" y="238857"/>
                  </a:lnTo>
                  <a:lnTo>
                    <a:pt x="744325" y="270143"/>
                  </a:lnTo>
                  <a:cubicBezTo>
                    <a:pt x="743825" y="270286"/>
                    <a:pt x="743396" y="270357"/>
                    <a:pt x="742896" y="270357"/>
                  </a:cubicBezTo>
                  <a:cubicBezTo>
                    <a:pt x="742682" y="270357"/>
                    <a:pt x="742396" y="270357"/>
                    <a:pt x="742182" y="270286"/>
                  </a:cubicBezTo>
                  <a:lnTo>
                    <a:pt x="649896" y="254929"/>
                  </a:lnTo>
                  <a:cubicBezTo>
                    <a:pt x="648682" y="254714"/>
                    <a:pt x="647611" y="254000"/>
                    <a:pt x="646896" y="253000"/>
                  </a:cubicBezTo>
                  <a:lnTo>
                    <a:pt x="617539" y="208857"/>
                  </a:lnTo>
                  <a:lnTo>
                    <a:pt x="529468" y="208857"/>
                  </a:lnTo>
                  <a:lnTo>
                    <a:pt x="486254" y="252071"/>
                  </a:lnTo>
                  <a:lnTo>
                    <a:pt x="500968" y="355000"/>
                  </a:lnTo>
                  <a:lnTo>
                    <a:pt x="604896" y="399571"/>
                  </a:lnTo>
                  <a:lnTo>
                    <a:pt x="664968" y="384571"/>
                  </a:lnTo>
                  <a:cubicBezTo>
                    <a:pt x="665325" y="384500"/>
                    <a:pt x="665682" y="384429"/>
                    <a:pt x="666039" y="384429"/>
                  </a:cubicBezTo>
                  <a:close/>
                  <a:moveTo>
                    <a:pt x="278039" y="44214"/>
                  </a:moveTo>
                  <a:cubicBezTo>
                    <a:pt x="173825" y="88786"/>
                    <a:pt x="91468" y="170500"/>
                    <a:pt x="46039" y="274357"/>
                  </a:cubicBezTo>
                  <a:lnTo>
                    <a:pt x="44325" y="278143"/>
                  </a:lnTo>
                  <a:lnTo>
                    <a:pt x="70039" y="355286"/>
                  </a:lnTo>
                  <a:lnTo>
                    <a:pt x="154039" y="411286"/>
                  </a:lnTo>
                  <a:lnTo>
                    <a:pt x="154039" y="360000"/>
                  </a:lnTo>
                  <a:lnTo>
                    <a:pt x="124611" y="330571"/>
                  </a:lnTo>
                  <a:cubicBezTo>
                    <a:pt x="123754" y="329714"/>
                    <a:pt x="123325" y="328571"/>
                    <a:pt x="123325" y="327429"/>
                  </a:cubicBezTo>
                  <a:lnTo>
                    <a:pt x="123325" y="281286"/>
                  </a:lnTo>
                  <a:cubicBezTo>
                    <a:pt x="123325" y="279071"/>
                    <a:pt x="124968" y="277143"/>
                    <a:pt x="127182" y="276857"/>
                  </a:cubicBezTo>
                  <a:lnTo>
                    <a:pt x="233968" y="261643"/>
                  </a:lnTo>
                  <a:lnTo>
                    <a:pt x="309111" y="216571"/>
                  </a:lnTo>
                  <a:lnTo>
                    <a:pt x="354682" y="140643"/>
                  </a:lnTo>
                  <a:cubicBezTo>
                    <a:pt x="355254" y="139714"/>
                    <a:pt x="356111" y="139071"/>
                    <a:pt x="357111" y="138714"/>
                  </a:cubicBezTo>
                  <a:lnTo>
                    <a:pt x="401111" y="124000"/>
                  </a:lnTo>
                  <a:lnTo>
                    <a:pt x="414182" y="85000"/>
                  </a:lnTo>
                  <a:lnTo>
                    <a:pt x="327039" y="70500"/>
                  </a:lnTo>
                  <a:cubicBezTo>
                    <a:pt x="326396" y="70429"/>
                    <a:pt x="325825" y="70143"/>
                    <a:pt x="325254" y="69786"/>
                  </a:cubicBezTo>
                  <a:lnTo>
                    <a:pt x="283468" y="41929"/>
                  </a:lnTo>
                  <a:lnTo>
                    <a:pt x="278039" y="44214"/>
                  </a:lnTo>
                  <a:close/>
                  <a:moveTo>
                    <a:pt x="604539" y="138429"/>
                  </a:moveTo>
                  <a:cubicBezTo>
                    <a:pt x="604968" y="138429"/>
                    <a:pt x="605468" y="138500"/>
                    <a:pt x="605896" y="138643"/>
                  </a:cubicBezTo>
                  <a:lnTo>
                    <a:pt x="651825" y="153929"/>
                  </a:lnTo>
                  <a:lnTo>
                    <a:pt x="726611" y="168929"/>
                  </a:lnTo>
                  <a:lnTo>
                    <a:pt x="766611" y="142214"/>
                  </a:lnTo>
                  <a:lnTo>
                    <a:pt x="756896" y="132786"/>
                  </a:lnTo>
                  <a:cubicBezTo>
                    <a:pt x="726396" y="103357"/>
                    <a:pt x="691825" y="78500"/>
                    <a:pt x="654254" y="58857"/>
                  </a:cubicBezTo>
                  <a:lnTo>
                    <a:pt x="649325" y="56286"/>
                  </a:lnTo>
                  <a:lnTo>
                    <a:pt x="591111" y="85357"/>
                  </a:lnTo>
                  <a:cubicBezTo>
                    <a:pt x="590539" y="85643"/>
                    <a:pt x="589825" y="85786"/>
                    <a:pt x="589111" y="85786"/>
                  </a:cubicBezTo>
                  <a:lnTo>
                    <a:pt x="530325" y="85786"/>
                  </a:lnTo>
                  <a:lnTo>
                    <a:pt x="503111" y="140214"/>
                  </a:lnTo>
                  <a:lnTo>
                    <a:pt x="543111" y="153571"/>
                  </a:lnTo>
                  <a:lnTo>
                    <a:pt x="603396" y="138500"/>
                  </a:lnTo>
                  <a:cubicBezTo>
                    <a:pt x="603825" y="138429"/>
                    <a:pt x="604182" y="138429"/>
                    <a:pt x="604539" y="138429"/>
                  </a:cubicBezTo>
                  <a:close/>
                </a:path>
              </a:pathLst>
            </a:custGeom>
            <a:solidFill>
              <a:srgbClr val="E6ECEE"/>
            </a:solidFill>
            <a:ln w="12700" cap="rnd">
              <a:solidFill>
                <a:srgbClr val="E6ECEE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BA6D16EB-7349-4374-AF14-D5C48AD89E3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299983" y="1511300"/>
            <a:ext cx="762050" cy="762050"/>
            <a:chOff x="1309911" y="1368227"/>
            <a:chExt cx="762050" cy="762050"/>
          </a:xfrm>
        </p:grpSpPr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3FADF00E-9605-42FD-9C00-625C131768C5}"/>
                </a:ext>
              </a:extLst>
            </p:cNvPr>
            <p:cNvSpPr/>
            <p:nvPr/>
          </p:nvSpPr>
          <p:spPr bwMode="gray">
            <a:xfrm>
              <a:off x="1309911" y="1368227"/>
              <a:ext cx="762050" cy="762050"/>
            </a:xfrm>
            <a:prstGeom prst="ellipse">
              <a:avLst/>
            </a:prstGeom>
            <a:gradFill flip="none" rotWithShape="1">
              <a:gsLst>
                <a:gs pos="0">
                  <a:srgbClr val="314149"/>
                </a:gs>
                <a:gs pos="100000">
                  <a:srgbClr val="35475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0701C913-C510-4EBF-B596-7A1D7549A288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402936" y="1461252"/>
              <a:ext cx="576000" cy="576000"/>
              <a:chOff x="10297108" y="2654731"/>
              <a:chExt cx="517258" cy="517258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10262F9C-5F0A-4EEA-B818-3D76C84C02AB}"/>
                  </a:ext>
                </a:extLst>
              </p:cNvPr>
              <p:cNvSpPr/>
              <p:nvPr/>
            </p:nvSpPr>
            <p:spPr bwMode="gray">
              <a:xfrm>
                <a:off x="10297108" y="2654731"/>
                <a:ext cx="517258" cy="517258"/>
              </a:xfrm>
              <a:prstGeom prst="ellipse">
                <a:avLst/>
              </a:prstGeom>
              <a:noFill/>
              <a:ln w="508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A1DF75DC-9FB1-4314-B4FB-9F65817AA3BE}"/>
                  </a:ext>
                </a:extLst>
              </p:cNvPr>
              <p:cNvCxnSpPr>
                <a:stCxn id="12" idx="3"/>
                <a:endCxn id="12" idx="7"/>
              </p:cNvCxnSpPr>
              <p:nvPr/>
            </p:nvCxnSpPr>
            <p:spPr bwMode="gray">
              <a:xfrm flipV="1">
                <a:off x="10372859" y="2730482"/>
                <a:ext cx="365756" cy="365756"/>
              </a:xfrm>
              <a:prstGeom prst="line">
                <a:avLst/>
              </a:prstGeom>
              <a:ln w="50800">
                <a:solidFill>
                  <a:srgbClr val="DCE04B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68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8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u="sng" dirty="0"/>
          </a:p>
        </p:txBody>
      </p:sp>
      <p:sp>
        <p:nvSpPr>
          <p:cNvPr id="114" name="Textfeld 1">
            <a:extLst>
              <a:ext uri="{FF2B5EF4-FFF2-40B4-BE49-F238E27FC236}">
                <a16:creationId xmlns:a16="http://schemas.microsoft.com/office/drawing/2014/main" id="{9035134F-3B1B-43A3-80B4-61B006F553AB}"/>
              </a:ext>
            </a:extLst>
          </p:cNvPr>
          <p:cNvSpPr txBox="1"/>
          <p:nvPr/>
        </p:nvSpPr>
        <p:spPr bwMode="gray">
          <a:xfrm>
            <a:off x="4393799" y="1520823"/>
            <a:ext cx="1656000" cy="1296000"/>
          </a:xfrm>
          <a:prstGeom prst="rect">
            <a:avLst/>
          </a:prstGeom>
        </p:spPr>
        <p:txBody>
          <a:bodyPr wrap="square" lIns="144000" tIns="0" rIns="0" bIns="0" rtlCol="0" anchor="t" anchorCtr="0">
            <a:noAutofit/>
          </a:bodyPr>
          <a:lstStyle/>
          <a:p>
            <a:r>
              <a:rPr lang="de-DE" sz="1200" cap="all" dirty="0">
                <a:solidFill>
                  <a:schemeClr val="accent1"/>
                </a:solidFill>
                <a:latin typeface="+mj-lt"/>
              </a:rPr>
              <a:t>Urheberrechte </a:t>
            </a:r>
            <a:br>
              <a:rPr lang="de-DE" sz="1200" cap="all" dirty="0">
                <a:solidFill>
                  <a:schemeClr val="accent1"/>
                </a:solidFill>
                <a:latin typeface="+mj-lt"/>
              </a:rPr>
            </a:br>
            <a:r>
              <a:rPr lang="de-DE" sz="1200" cap="all" dirty="0">
                <a:solidFill>
                  <a:schemeClr val="accent1"/>
                </a:solidFill>
                <a:latin typeface="+mj-lt"/>
              </a:rPr>
              <a:t>anderer Wissen-schaftler*innen</a:t>
            </a:r>
          </a:p>
        </p:txBody>
      </p:sp>
      <p:sp>
        <p:nvSpPr>
          <p:cNvPr id="115" name="Trigger">
            <a:extLst>
              <a:ext uri="{FF2B5EF4-FFF2-40B4-BE49-F238E27FC236}">
                <a16:creationId xmlns:a16="http://schemas.microsoft.com/office/drawing/2014/main" id="{4FCB3295-E560-46AD-8DE7-2B77BB3FEEF0}"/>
              </a:ext>
            </a:extLst>
          </p:cNvPr>
          <p:cNvSpPr txBox="1"/>
          <p:nvPr/>
        </p:nvSpPr>
        <p:spPr bwMode="gray">
          <a:xfrm>
            <a:off x="4393800" y="2827623"/>
            <a:ext cx="1656000" cy="1342800"/>
          </a:xfrm>
          <a:prstGeom prst="rect">
            <a:avLst/>
          </a:prstGeom>
        </p:spPr>
        <p:txBody>
          <a:bodyPr wrap="square" lIns="144000" tIns="108000" rIns="0" bIns="0" rtlCol="0" anchor="t" anchorCtr="0">
            <a:noAutofit/>
          </a:bodyPr>
          <a:lstStyle/>
          <a:p>
            <a:r>
              <a:rPr lang="de-DE" sz="1200" cap="all" dirty="0">
                <a:solidFill>
                  <a:schemeClr val="accent1"/>
                </a:solidFill>
                <a:latin typeface="+mj-lt"/>
              </a:rPr>
              <a:t>Geheimhaltungs-</a:t>
            </a:r>
            <a:br>
              <a:rPr lang="de-DE" sz="1200" cap="all" dirty="0">
                <a:solidFill>
                  <a:schemeClr val="accent1"/>
                </a:solidFill>
                <a:latin typeface="+mj-lt"/>
              </a:rPr>
            </a:br>
            <a:r>
              <a:rPr lang="de-DE" sz="1200" cap="all" dirty="0">
                <a:solidFill>
                  <a:schemeClr val="accent1"/>
                </a:solidFill>
                <a:latin typeface="+mj-lt"/>
              </a:rPr>
              <a:t>abreden*</a:t>
            </a:r>
          </a:p>
        </p:txBody>
      </p:sp>
      <p:sp>
        <p:nvSpPr>
          <p:cNvPr id="117" name="Textfeld 2">
            <a:extLst>
              <a:ext uri="{FF2B5EF4-FFF2-40B4-BE49-F238E27FC236}">
                <a16:creationId xmlns:a16="http://schemas.microsoft.com/office/drawing/2014/main" id="{D28757B2-9AAF-4846-BBCD-63B3AA3B1B78}"/>
              </a:ext>
            </a:extLst>
          </p:cNvPr>
          <p:cNvSpPr txBox="1"/>
          <p:nvPr/>
        </p:nvSpPr>
        <p:spPr bwMode="gray">
          <a:xfrm>
            <a:off x="4393800" y="4170423"/>
            <a:ext cx="1656000" cy="1342800"/>
          </a:xfrm>
          <a:prstGeom prst="rect">
            <a:avLst/>
          </a:prstGeom>
        </p:spPr>
        <p:txBody>
          <a:bodyPr wrap="square" lIns="144000" tIns="108000" rIns="0" bIns="0" rtlCol="0" anchor="t" anchorCtr="0">
            <a:noAutofit/>
          </a:bodyPr>
          <a:lstStyle/>
          <a:p>
            <a:r>
              <a:rPr lang="de-DE" sz="1200" cap="all" dirty="0">
                <a:solidFill>
                  <a:schemeClr val="accent1"/>
                </a:solidFill>
                <a:latin typeface="+mj-lt"/>
              </a:rPr>
              <a:t>Patentrechtliche </a:t>
            </a:r>
            <a:br>
              <a:rPr lang="de-DE" sz="1200" cap="all" dirty="0">
                <a:solidFill>
                  <a:schemeClr val="accent1"/>
                </a:solidFill>
                <a:latin typeface="+mj-lt"/>
              </a:rPr>
            </a:br>
            <a:r>
              <a:rPr lang="de-DE" sz="1200" cap="all" dirty="0">
                <a:solidFill>
                  <a:schemeClr val="accent1"/>
                </a:solidFill>
                <a:latin typeface="+mj-lt"/>
              </a:rPr>
              <a:t>Fragen</a:t>
            </a:r>
          </a:p>
        </p:txBody>
      </p:sp>
      <p:sp>
        <p:nvSpPr>
          <p:cNvPr id="129" name="Text 1">
            <a:extLst>
              <a:ext uri="{FF2B5EF4-FFF2-40B4-BE49-F238E27FC236}">
                <a16:creationId xmlns:a16="http://schemas.microsoft.com/office/drawing/2014/main" id="{692775F1-38D2-4330-B0C3-53BBEE34881E}"/>
              </a:ext>
            </a:extLst>
          </p:cNvPr>
          <p:cNvSpPr txBox="1"/>
          <p:nvPr/>
        </p:nvSpPr>
        <p:spPr bwMode="gray">
          <a:xfrm>
            <a:off x="6049800" y="1520824"/>
            <a:ext cx="5589750" cy="288000"/>
          </a:xfrm>
          <a:prstGeom prst="rect">
            <a:avLst/>
          </a:prstGeom>
        </p:spPr>
        <p:txBody>
          <a:bodyPr wrap="square" lIns="144000" tIns="0" rIns="144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Maßgeblich sind vor einer Veröffentlichung die Rechte anderer Wissenschaftler*innen </a:t>
            </a:r>
            <a:br>
              <a:rPr lang="de-DE" sz="1050" dirty="0">
                <a:solidFill>
                  <a:schemeClr val="bg1"/>
                </a:solidFill>
              </a:rPr>
            </a:br>
            <a:r>
              <a:rPr lang="de-DE" sz="1050" dirty="0">
                <a:solidFill>
                  <a:schemeClr val="bg1"/>
                </a:solidFill>
              </a:rPr>
              <a:t>zu berücksichtigen: </a:t>
            </a:r>
          </a:p>
        </p:txBody>
      </p:sp>
      <p:sp>
        <p:nvSpPr>
          <p:cNvPr id="130" name="Text 1">
            <a:extLst>
              <a:ext uri="{FF2B5EF4-FFF2-40B4-BE49-F238E27FC236}">
                <a16:creationId xmlns:a16="http://schemas.microsoft.com/office/drawing/2014/main" id="{AC963686-2F1E-40C1-A659-A0C54D9AA54A}"/>
              </a:ext>
            </a:extLst>
          </p:cNvPr>
          <p:cNvSpPr txBox="1"/>
          <p:nvPr/>
        </p:nvSpPr>
        <p:spPr bwMode="gray">
          <a:xfrm>
            <a:off x="6049800" y="1819623"/>
            <a:ext cx="1800000" cy="1008000"/>
          </a:xfrm>
          <a:prstGeom prst="rect">
            <a:avLst/>
          </a:prstGeom>
        </p:spPr>
        <p:txBody>
          <a:bodyPr wrap="square" lIns="144000" tIns="72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Dies können die </a:t>
            </a:r>
            <a:r>
              <a:rPr lang="de-DE" sz="1050" dirty="0">
                <a:solidFill>
                  <a:schemeClr val="accent1"/>
                </a:solidFill>
                <a:latin typeface="+mj-lt"/>
              </a:rPr>
              <a:t>Urheber*innen der Daten </a:t>
            </a:r>
            <a:r>
              <a:rPr lang="de-DE" sz="1050" dirty="0">
                <a:solidFill>
                  <a:schemeClr val="bg1"/>
                </a:solidFill>
              </a:rPr>
              <a:t>sein, die nun in anderem Kontext mit veröffentlicht werden sollen.</a:t>
            </a:r>
          </a:p>
        </p:txBody>
      </p:sp>
      <p:sp>
        <p:nvSpPr>
          <p:cNvPr id="131" name="Text 1">
            <a:extLst>
              <a:ext uri="{FF2B5EF4-FFF2-40B4-BE49-F238E27FC236}">
                <a16:creationId xmlns:a16="http://schemas.microsoft.com/office/drawing/2014/main" id="{1312076B-6240-4BF7-919C-F1DE22F036F1}"/>
              </a:ext>
            </a:extLst>
          </p:cNvPr>
          <p:cNvSpPr txBox="1"/>
          <p:nvPr/>
        </p:nvSpPr>
        <p:spPr bwMode="gray">
          <a:xfrm>
            <a:off x="7944675" y="1819623"/>
            <a:ext cx="1800000" cy="1008000"/>
          </a:xfrm>
          <a:prstGeom prst="rect">
            <a:avLst/>
          </a:prstGeom>
        </p:spPr>
        <p:txBody>
          <a:bodyPr wrap="square" lIns="144000" tIns="72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Die </a:t>
            </a:r>
            <a:r>
              <a:rPr lang="de-DE" sz="1050" dirty="0">
                <a:solidFill>
                  <a:schemeClr val="accent1"/>
                </a:solidFill>
                <a:latin typeface="+mj-lt"/>
              </a:rPr>
              <a:t>Miturheberschaft </a:t>
            </a:r>
            <a:r>
              <a:rPr lang="de-DE" sz="1050" dirty="0">
                <a:solidFill>
                  <a:schemeClr val="bg1"/>
                </a:solidFill>
              </a:rPr>
              <a:t>erfordert grundsätzlich eine gemeinschaftliche und einstimmige Verwertung (§ 8 UrhG).</a:t>
            </a:r>
          </a:p>
        </p:txBody>
      </p:sp>
      <p:sp>
        <p:nvSpPr>
          <p:cNvPr id="132" name="Text 1">
            <a:extLst>
              <a:ext uri="{FF2B5EF4-FFF2-40B4-BE49-F238E27FC236}">
                <a16:creationId xmlns:a16="http://schemas.microsoft.com/office/drawing/2014/main" id="{C9FA6C1A-7610-4FF4-A2E8-6C8A6EAD344C}"/>
              </a:ext>
            </a:extLst>
          </p:cNvPr>
          <p:cNvSpPr txBox="1"/>
          <p:nvPr/>
        </p:nvSpPr>
        <p:spPr bwMode="gray">
          <a:xfrm>
            <a:off x="9839550" y="1819623"/>
            <a:ext cx="1800000" cy="1008000"/>
          </a:xfrm>
          <a:prstGeom prst="rect">
            <a:avLst/>
          </a:prstGeom>
        </p:spPr>
        <p:txBody>
          <a:bodyPr wrap="square" lIns="144000" tIns="72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Die Verfügungsbefugnis</a:t>
            </a:r>
            <a:br>
              <a:rPr lang="de-DE" sz="1050" dirty="0">
                <a:solidFill>
                  <a:schemeClr val="bg1"/>
                </a:solidFill>
              </a:rPr>
            </a:br>
            <a:r>
              <a:rPr lang="de-DE" sz="1050" dirty="0">
                <a:solidFill>
                  <a:schemeClr val="bg1"/>
                </a:solidFill>
              </a:rPr>
              <a:t>wird nur insoweit ein-geschränkt als Forschungs-daten als Arbeitsergebnis </a:t>
            </a:r>
            <a:br>
              <a:rPr lang="de-DE" sz="1050" dirty="0">
                <a:solidFill>
                  <a:schemeClr val="bg1"/>
                </a:solidFill>
              </a:rPr>
            </a:br>
            <a:r>
              <a:rPr lang="de-DE" sz="1050" dirty="0">
                <a:solidFill>
                  <a:schemeClr val="accent1"/>
                </a:solidFill>
                <a:latin typeface="+mj-lt"/>
              </a:rPr>
              <a:t>der / dem Arbeitgeber*in </a:t>
            </a:r>
            <a:r>
              <a:rPr lang="de-DE" sz="1050" dirty="0">
                <a:solidFill>
                  <a:schemeClr val="bg1"/>
                </a:solidFill>
              </a:rPr>
              <a:t>zustehen.</a:t>
            </a:r>
          </a:p>
        </p:txBody>
      </p:sp>
      <p:sp>
        <p:nvSpPr>
          <p:cNvPr id="138" name="Text 1">
            <a:extLst>
              <a:ext uri="{FF2B5EF4-FFF2-40B4-BE49-F238E27FC236}">
                <a16:creationId xmlns:a16="http://schemas.microsoft.com/office/drawing/2014/main" id="{B7340807-2561-41C5-B51D-A03C429DAE30}"/>
              </a:ext>
            </a:extLst>
          </p:cNvPr>
          <p:cNvSpPr txBox="1"/>
          <p:nvPr/>
        </p:nvSpPr>
        <p:spPr bwMode="gray">
          <a:xfrm>
            <a:off x="6049800" y="3162423"/>
            <a:ext cx="1800000" cy="1008000"/>
          </a:xfrm>
          <a:prstGeom prst="rect">
            <a:avLst/>
          </a:prstGeom>
        </p:spPr>
        <p:txBody>
          <a:bodyPr wrap="square" lIns="144000" tIns="36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…einen </a:t>
            </a:r>
            <a:r>
              <a:rPr lang="de-DE" sz="1050" dirty="0">
                <a:solidFill>
                  <a:schemeClr val="accent1"/>
                </a:solidFill>
                <a:latin typeface="+mj-lt"/>
              </a:rPr>
              <a:t>gesonderten Vertrag</a:t>
            </a:r>
            <a:r>
              <a:rPr lang="de-DE" sz="1050" dirty="0">
                <a:solidFill>
                  <a:schemeClr val="bg1"/>
                </a:solidFill>
              </a:rPr>
              <a:t>, aber auch eine…</a:t>
            </a:r>
          </a:p>
        </p:txBody>
      </p:sp>
      <p:sp>
        <p:nvSpPr>
          <p:cNvPr id="139" name="Text 1">
            <a:extLst>
              <a:ext uri="{FF2B5EF4-FFF2-40B4-BE49-F238E27FC236}">
                <a16:creationId xmlns:a16="http://schemas.microsoft.com/office/drawing/2014/main" id="{0C360F81-2176-4D08-902E-3847D61B734E}"/>
              </a:ext>
            </a:extLst>
          </p:cNvPr>
          <p:cNvSpPr txBox="1"/>
          <p:nvPr/>
        </p:nvSpPr>
        <p:spPr bwMode="gray">
          <a:xfrm>
            <a:off x="7944675" y="3162423"/>
            <a:ext cx="1800000" cy="1008000"/>
          </a:xfrm>
          <a:prstGeom prst="rect">
            <a:avLst/>
          </a:prstGeom>
        </p:spPr>
        <p:txBody>
          <a:bodyPr wrap="square" lIns="144000" tIns="36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…</a:t>
            </a:r>
            <a:r>
              <a:rPr lang="de-DE" sz="1050" dirty="0">
                <a:solidFill>
                  <a:schemeClr val="accent1"/>
                </a:solidFill>
                <a:latin typeface="+mj-lt"/>
              </a:rPr>
              <a:t>Dienstanweisung der Arbeitgeberin / des Arbeit-gebers </a:t>
            </a:r>
            <a:r>
              <a:rPr lang="de-DE" sz="1050" dirty="0">
                <a:solidFill>
                  <a:schemeClr val="bg1"/>
                </a:solidFill>
              </a:rPr>
              <a:t>in Verbindung mit dem Arbeitsvertrag (§ 3 Abs. 2 TV-L) wirksam werden. </a:t>
            </a:r>
          </a:p>
        </p:txBody>
      </p:sp>
      <p:sp>
        <p:nvSpPr>
          <p:cNvPr id="150" name="Text 1">
            <a:extLst>
              <a:ext uri="{FF2B5EF4-FFF2-40B4-BE49-F238E27FC236}">
                <a16:creationId xmlns:a16="http://schemas.microsoft.com/office/drawing/2014/main" id="{328E84E4-A6FD-4A0B-9237-DA194679088A}"/>
              </a:ext>
            </a:extLst>
          </p:cNvPr>
          <p:cNvSpPr txBox="1"/>
          <p:nvPr/>
        </p:nvSpPr>
        <p:spPr bwMode="gray">
          <a:xfrm>
            <a:off x="6049800" y="4170423"/>
            <a:ext cx="5589750" cy="432000"/>
          </a:xfrm>
          <a:prstGeom prst="rect">
            <a:avLst/>
          </a:prstGeom>
        </p:spPr>
        <p:txBody>
          <a:bodyPr wrap="square" lIns="144000" tIns="108000" rIns="144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Wenn die Forschungsdaten eine patentierbare Erfindung beschreiben und diese Erfindung zum Patent angemeldet werden soll,… </a:t>
            </a:r>
          </a:p>
        </p:txBody>
      </p:sp>
      <p:sp>
        <p:nvSpPr>
          <p:cNvPr id="153" name="Text 1">
            <a:extLst>
              <a:ext uri="{FF2B5EF4-FFF2-40B4-BE49-F238E27FC236}">
                <a16:creationId xmlns:a16="http://schemas.microsoft.com/office/drawing/2014/main" id="{A219A073-EF36-42CF-9683-6E19DAE753A3}"/>
              </a:ext>
            </a:extLst>
          </p:cNvPr>
          <p:cNvSpPr txBox="1"/>
          <p:nvPr/>
        </p:nvSpPr>
        <p:spPr bwMode="gray">
          <a:xfrm>
            <a:off x="6049799" y="4602423"/>
            <a:ext cx="1800000" cy="1008000"/>
          </a:xfrm>
          <a:prstGeom prst="rect">
            <a:avLst/>
          </a:prstGeom>
        </p:spPr>
        <p:txBody>
          <a:bodyPr wrap="square" lIns="144000" tIns="36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…ist von einer Veröffent-lichung der Forschungs-daten </a:t>
            </a:r>
            <a:r>
              <a:rPr lang="de-DE" sz="1050" dirty="0">
                <a:solidFill>
                  <a:schemeClr val="accent1"/>
                </a:solidFill>
                <a:latin typeface="+mj-lt"/>
              </a:rPr>
              <a:t>vor der Anmeldung zum Patent abzusehen.</a:t>
            </a:r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3038603"/>
            <a:ext cx="3402441" cy="1314322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2900" cap="all" dirty="0">
                <a:solidFill>
                  <a:srgbClr val="DCE04B"/>
                </a:solidFill>
              </a:rPr>
              <a:t>Was kann einer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Veröffentlichung </a:t>
            </a:r>
            <a:br>
              <a:rPr lang="de-DE" sz="2900" cap="all" dirty="0">
                <a:solidFill>
                  <a:srgbClr val="DCE04B"/>
                </a:solidFill>
              </a:rPr>
            </a:br>
            <a:r>
              <a:rPr lang="de-DE" sz="2900" cap="all" dirty="0">
                <a:solidFill>
                  <a:srgbClr val="DCE04B"/>
                </a:solidFill>
              </a:rPr>
              <a:t>entgegenstehen?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116" name="Zusatztext">
            <a:extLst>
              <a:ext uri="{FF2B5EF4-FFF2-40B4-BE49-F238E27FC236}">
                <a16:creationId xmlns:a16="http://schemas.microsoft.com/office/drawing/2014/main" id="{1BC0C12A-A164-481D-A930-13B821A8D3FB}"/>
              </a:ext>
            </a:extLst>
          </p:cNvPr>
          <p:cNvSpPr/>
          <p:nvPr/>
        </p:nvSpPr>
        <p:spPr bwMode="gray">
          <a:xfrm>
            <a:off x="4375150" y="5810251"/>
            <a:ext cx="7274447" cy="46355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>
              <a:spcAft>
                <a:spcPts val="0"/>
              </a:spcAft>
            </a:pP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* Die Verpflichtung der Arbeitnehmerin / des Arbeitnehmers zur Geheimhaltung ist grundsätzlich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auch wirksam, wenn die / der Arbeitgeber*in durch Regelungen mit einer/ einem Dritten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 (z.B. Zuwendungsbescheid einer Drittmittelgeberin / eines Drittmittelgebers)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 zur Veröffentlichung angehalten ist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. Festzuhalten bleibt allerdings auch, dass die Geheimhaltungsvereinbarung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nur zwischen den Vertragsparteien 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wirken.</a:t>
            </a:r>
            <a:endParaRPr lang="de-DE" sz="800" dirty="0">
              <a:solidFill>
                <a:schemeClr val="accent4">
                  <a:lumMod val="20000"/>
                  <a:lumOff val="80000"/>
                </a:schemeClr>
              </a:solidFill>
              <a:effectLst/>
              <a:ea typeface="Segoe UI Light" panose="020B0604020202020204" pitchFamily="34" charset="0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961CD91-0365-4068-96CE-BA01DA09E58B}"/>
              </a:ext>
            </a:extLst>
          </p:cNvPr>
          <p:cNvGrpSpPr/>
          <p:nvPr/>
        </p:nvGrpSpPr>
        <p:grpSpPr bwMode="gray">
          <a:xfrm>
            <a:off x="4393800" y="1520825"/>
            <a:ext cx="7255800" cy="4104000"/>
            <a:chOff x="4393800" y="1520825"/>
            <a:chExt cx="7255800" cy="4104000"/>
          </a:xfrm>
        </p:grpSpPr>
        <p:cxnSp>
          <p:nvCxnSpPr>
            <p:cNvPr id="119" name="Linie 1">
              <a:extLst>
                <a:ext uri="{FF2B5EF4-FFF2-40B4-BE49-F238E27FC236}">
                  <a16:creationId xmlns:a16="http://schemas.microsoft.com/office/drawing/2014/main" id="{BAA6DBA2-5F03-4137-A1CC-E74B575AF69C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4393800" y="2827623"/>
              <a:ext cx="7255800" cy="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Linie 4">
              <a:extLst>
                <a:ext uri="{FF2B5EF4-FFF2-40B4-BE49-F238E27FC236}">
                  <a16:creationId xmlns:a16="http://schemas.microsoft.com/office/drawing/2014/main" id="{49FF3E22-5CC5-4596-B77D-33CCB87D0BB0}"/>
                </a:ext>
              </a:extLst>
            </p:cNvPr>
            <p:cNvCxnSpPr>
              <a:cxnSpLocks/>
            </p:cNvCxnSpPr>
            <p:nvPr/>
          </p:nvCxnSpPr>
          <p:spPr bwMode="gray">
            <a:xfrm flipV="1">
              <a:off x="6049799" y="1520825"/>
              <a:ext cx="0" cy="410400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Linie 1">
              <a:extLst>
                <a:ext uri="{FF2B5EF4-FFF2-40B4-BE49-F238E27FC236}">
                  <a16:creationId xmlns:a16="http://schemas.microsoft.com/office/drawing/2014/main" id="{A2FFCB63-655E-4DD1-86C7-6CC5C914D978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4393800" y="4170423"/>
              <a:ext cx="7255800" cy="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Text 1">
            <a:extLst>
              <a:ext uri="{FF2B5EF4-FFF2-40B4-BE49-F238E27FC236}">
                <a16:creationId xmlns:a16="http://schemas.microsoft.com/office/drawing/2014/main" id="{7AE89E0C-55A5-414E-8D6B-FC4C84C87F46}"/>
              </a:ext>
            </a:extLst>
          </p:cNvPr>
          <p:cNvSpPr txBox="1"/>
          <p:nvPr/>
        </p:nvSpPr>
        <p:spPr bwMode="gray">
          <a:xfrm>
            <a:off x="6049800" y="2827623"/>
            <a:ext cx="5589750" cy="324000"/>
          </a:xfrm>
          <a:prstGeom prst="rect">
            <a:avLst/>
          </a:prstGeom>
        </p:spPr>
        <p:txBody>
          <a:bodyPr wrap="square" lIns="144000" tIns="108000" rIns="14400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Geheimhaltungsabreden können durch…</a:t>
            </a:r>
          </a:p>
        </p:txBody>
      </p:sp>
      <p:sp>
        <p:nvSpPr>
          <p:cNvPr id="144" name="Inhalt 2">
            <a:extLst>
              <a:ext uri="{FF2B5EF4-FFF2-40B4-BE49-F238E27FC236}">
                <a16:creationId xmlns:a16="http://schemas.microsoft.com/office/drawing/2014/main" id="{E321A99C-2414-4313-9F59-E7362A9D1E1F}"/>
              </a:ext>
            </a:extLst>
          </p:cNvPr>
          <p:cNvSpPr txBox="1">
            <a:spLocks/>
          </p:cNvSpPr>
          <p:nvPr/>
        </p:nvSpPr>
        <p:spPr bwMode="gray">
          <a:xfrm>
            <a:off x="10019550" y="3162423"/>
            <a:ext cx="1620000" cy="864000"/>
          </a:xfrm>
          <a:prstGeom prst="rect">
            <a:avLst/>
          </a:prstGeom>
          <a:ln w="6350">
            <a:noFill/>
          </a:ln>
        </p:spPr>
        <p:txBody>
          <a:bodyPr lIns="108000" tIns="468000" rIns="108000" bIns="0" anchor="t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800" dirty="0">
                <a:solidFill>
                  <a:schemeClr val="accent1"/>
                </a:solidFill>
              </a:rPr>
              <a:t>Hier ist auf den </a:t>
            </a:r>
            <a:r>
              <a:rPr lang="de-DE" sz="800" b="1" dirty="0">
                <a:solidFill>
                  <a:schemeClr val="accent1"/>
                </a:solidFill>
              </a:rPr>
              <a:t>konkreten Inhalt </a:t>
            </a:r>
            <a:r>
              <a:rPr lang="de-DE" sz="800" dirty="0">
                <a:solidFill>
                  <a:schemeClr val="accent1"/>
                </a:solidFill>
              </a:rPr>
              <a:t>der Vereinbarung Rücksicht zu nehmen.</a:t>
            </a:r>
          </a:p>
        </p:txBody>
      </p:sp>
      <p:grpSp>
        <p:nvGrpSpPr>
          <p:cNvPr id="145" name="LINE ICON - info">
            <a:extLst>
              <a:ext uri="{FF2B5EF4-FFF2-40B4-BE49-F238E27FC236}">
                <a16:creationId xmlns:a16="http://schemas.microsoft.com/office/drawing/2014/main" id="{F79B591E-7098-4A1F-B04D-D6683DDA193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101676" y="3269373"/>
            <a:ext cx="251999" cy="252000"/>
            <a:chOff x="9246737" y="2599625"/>
            <a:chExt cx="409304" cy="409306"/>
          </a:xfrm>
          <a:solidFill>
            <a:schemeClr val="accent1"/>
          </a:solidFill>
        </p:grpSpPr>
        <p:sp>
          <p:nvSpPr>
            <p:cNvPr id="146" name="Freeform 312">
              <a:extLst>
                <a:ext uri="{FF2B5EF4-FFF2-40B4-BE49-F238E27FC236}">
                  <a16:creationId xmlns:a16="http://schemas.microsoft.com/office/drawing/2014/main" id="{D4078B55-D566-4AF1-8CCC-36F82250168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246737" y="2599625"/>
              <a:ext cx="409304" cy="409306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47" name="Freeform 313">
              <a:extLst>
                <a:ext uri="{FF2B5EF4-FFF2-40B4-BE49-F238E27FC236}">
                  <a16:creationId xmlns:a16="http://schemas.microsoft.com/office/drawing/2014/main" id="{FDE24575-B412-4C58-8833-3D3124A522C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410603" y="2688416"/>
              <a:ext cx="75075" cy="750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4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4"/>
                    <a:pt x="30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48" name="Freeform 314">
              <a:extLst>
                <a:ext uri="{FF2B5EF4-FFF2-40B4-BE49-F238E27FC236}">
                  <a16:creationId xmlns:a16="http://schemas.microsoft.com/office/drawing/2014/main" id="{9964DD2E-BAB9-4E05-B36A-94B5AFD1F0AC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396887" y="2784426"/>
              <a:ext cx="116222" cy="142932"/>
            </a:xfrm>
            <a:custGeom>
              <a:avLst/>
              <a:gdLst>
                <a:gd name="T0" fmla="*/ 68 w 68"/>
                <a:gd name="T1" fmla="*/ 84 h 84"/>
                <a:gd name="T2" fmla="*/ 0 w 68"/>
                <a:gd name="T3" fmla="*/ 84 h 84"/>
                <a:gd name="T4" fmla="*/ 0 w 68"/>
                <a:gd name="T5" fmla="*/ 69 h 84"/>
                <a:gd name="T6" fmla="*/ 3 w 68"/>
                <a:gd name="T7" fmla="*/ 68 h 84"/>
                <a:gd name="T8" fmla="*/ 16 w 68"/>
                <a:gd name="T9" fmla="*/ 63 h 84"/>
                <a:gd name="T10" fmla="*/ 16 w 68"/>
                <a:gd name="T11" fmla="*/ 17 h 84"/>
                <a:gd name="T12" fmla="*/ 4 w 68"/>
                <a:gd name="T13" fmla="*/ 8 h 84"/>
                <a:gd name="T14" fmla="*/ 4 w 68"/>
                <a:gd name="T15" fmla="*/ 0 h 84"/>
                <a:gd name="T16" fmla="*/ 52 w 68"/>
                <a:gd name="T17" fmla="*/ 0 h 84"/>
                <a:gd name="T18" fmla="*/ 52 w 68"/>
                <a:gd name="T19" fmla="*/ 63 h 84"/>
                <a:gd name="T20" fmla="*/ 65 w 68"/>
                <a:gd name="T21" fmla="*/ 68 h 84"/>
                <a:gd name="T22" fmla="*/ 68 w 68"/>
                <a:gd name="T23" fmla="*/ 69 h 84"/>
                <a:gd name="T24" fmla="*/ 68 w 68"/>
                <a:gd name="T25" fmla="*/ 84 h 84"/>
                <a:gd name="T26" fmla="*/ 8 w 68"/>
                <a:gd name="T27" fmla="*/ 76 h 84"/>
                <a:gd name="T28" fmla="*/ 60 w 68"/>
                <a:gd name="T29" fmla="*/ 76 h 84"/>
                <a:gd name="T30" fmla="*/ 60 w 68"/>
                <a:gd name="T31" fmla="*/ 75 h 84"/>
                <a:gd name="T32" fmla="*/ 44 w 68"/>
                <a:gd name="T33" fmla="*/ 64 h 84"/>
                <a:gd name="T34" fmla="*/ 44 w 68"/>
                <a:gd name="T35" fmla="*/ 8 h 84"/>
                <a:gd name="T36" fmla="*/ 20 w 68"/>
                <a:gd name="T37" fmla="*/ 8 h 84"/>
                <a:gd name="T38" fmla="*/ 24 w 68"/>
                <a:gd name="T39" fmla="*/ 15 h 84"/>
                <a:gd name="T40" fmla="*/ 24 w 68"/>
                <a:gd name="T41" fmla="*/ 15 h 84"/>
                <a:gd name="T42" fmla="*/ 24 w 68"/>
                <a:gd name="T43" fmla="*/ 64 h 84"/>
                <a:gd name="T44" fmla="*/ 8 w 68"/>
                <a:gd name="T45" fmla="*/ 75 h 84"/>
                <a:gd name="T46" fmla="*/ 8 w 68"/>
                <a:gd name="T4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8" y="67"/>
                    <a:pt x="14" y="64"/>
                    <a:pt x="16" y="6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5"/>
                    <a:pt x="12" y="8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4" y="64"/>
                    <a:pt x="60" y="66"/>
                    <a:pt x="65" y="68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84"/>
                  </a:lnTo>
                  <a:close/>
                  <a:moveTo>
                    <a:pt x="8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44" y="70"/>
                    <a:pt x="44" y="66"/>
                    <a:pt x="44" y="6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11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6"/>
                    <a:pt x="24" y="71"/>
                    <a:pt x="8" y="7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149" name="Rechteck 148">
            <a:extLst>
              <a:ext uri="{FF2B5EF4-FFF2-40B4-BE49-F238E27FC236}">
                <a16:creationId xmlns:a16="http://schemas.microsoft.com/office/drawing/2014/main" id="{9400BB83-EE22-4FC4-8716-0BFA4C933D70}"/>
              </a:ext>
            </a:extLst>
          </p:cNvPr>
          <p:cNvSpPr/>
          <p:nvPr/>
        </p:nvSpPr>
        <p:spPr bwMode="gray">
          <a:xfrm>
            <a:off x="10019550" y="3162423"/>
            <a:ext cx="1620000" cy="864000"/>
          </a:xfrm>
          <a:prstGeom prst="rect">
            <a:avLst/>
          </a:prstGeom>
          <a:noFill/>
          <a:ln w="6350">
            <a:solidFill>
              <a:srgbClr val="009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55" name="Text 1">
            <a:extLst>
              <a:ext uri="{FF2B5EF4-FFF2-40B4-BE49-F238E27FC236}">
                <a16:creationId xmlns:a16="http://schemas.microsoft.com/office/drawing/2014/main" id="{322BB4D6-09DC-4155-A9F1-29356452D4E5}"/>
              </a:ext>
            </a:extLst>
          </p:cNvPr>
          <p:cNvSpPr txBox="1"/>
          <p:nvPr/>
        </p:nvSpPr>
        <p:spPr bwMode="gray">
          <a:xfrm>
            <a:off x="7944675" y="4602423"/>
            <a:ext cx="1800000" cy="1008000"/>
          </a:xfrm>
          <a:prstGeom prst="rect">
            <a:avLst/>
          </a:prstGeom>
        </p:spPr>
        <p:txBody>
          <a:bodyPr wrap="square" lIns="144000" tIns="36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Eine Vorabveröffentlichung wäre in der Regel </a:t>
            </a:r>
            <a:r>
              <a:rPr lang="de-DE" sz="1050" dirty="0">
                <a:solidFill>
                  <a:schemeClr val="accent1"/>
                </a:solidFill>
                <a:latin typeface="+mj-lt"/>
              </a:rPr>
              <a:t>neuheits-schädlich</a:t>
            </a:r>
            <a:r>
              <a:rPr lang="de-DE" sz="1050" dirty="0">
                <a:solidFill>
                  <a:schemeClr val="bg1"/>
                </a:solidFill>
              </a:rPr>
              <a:t>, was einen Patent-schutz ausschließen würde.</a:t>
            </a:r>
          </a:p>
        </p:txBody>
      </p:sp>
      <p:sp>
        <p:nvSpPr>
          <p:cNvPr id="156" name="Text 1">
            <a:extLst>
              <a:ext uri="{FF2B5EF4-FFF2-40B4-BE49-F238E27FC236}">
                <a16:creationId xmlns:a16="http://schemas.microsoft.com/office/drawing/2014/main" id="{CD4AFBEF-DE6D-4674-BC20-8E369A43E240}"/>
              </a:ext>
            </a:extLst>
          </p:cNvPr>
          <p:cNvSpPr txBox="1"/>
          <p:nvPr/>
        </p:nvSpPr>
        <p:spPr bwMode="gray">
          <a:xfrm>
            <a:off x="9839550" y="4602423"/>
            <a:ext cx="1800000" cy="1008000"/>
          </a:xfrm>
          <a:prstGeom prst="rect">
            <a:avLst/>
          </a:prstGeom>
        </p:spPr>
        <p:txBody>
          <a:bodyPr wrap="square" lIns="144000" tIns="36000" rIns="0" bIns="0" rtlCol="0" anchor="t" anchorCtr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050" dirty="0">
                <a:solidFill>
                  <a:schemeClr val="bg1"/>
                </a:solidFill>
              </a:rPr>
              <a:t>Ist beabsichtigt, auf Grund-lage dieser Daten später </a:t>
            </a:r>
            <a:br>
              <a:rPr lang="de-DE" sz="1050" dirty="0">
                <a:solidFill>
                  <a:schemeClr val="bg1"/>
                </a:solidFill>
              </a:rPr>
            </a:br>
            <a:r>
              <a:rPr lang="de-DE" sz="1050" dirty="0">
                <a:solidFill>
                  <a:schemeClr val="bg1"/>
                </a:solidFill>
              </a:rPr>
              <a:t>ein Patent anzumelden, </a:t>
            </a:r>
            <a:br>
              <a:rPr lang="de-DE" sz="1050" dirty="0">
                <a:solidFill>
                  <a:schemeClr val="bg1"/>
                </a:solidFill>
              </a:rPr>
            </a:br>
            <a:r>
              <a:rPr lang="de-DE" sz="1050" dirty="0">
                <a:solidFill>
                  <a:schemeClr val="bg1"/>
                </a:solidFill>
              </a:rPr>
              <a:t>darf die Öffentlichkeit </a:t>
            </a:r>
            <a:br>
              <a:rPr lang="de-DE" sz="1050" dirty="0">
                <a:solidFill>
                  <a:schemeClr val="accent1"/>
                </a:solidFill>
                <a:latin typeface="+mj-lt"/>
              </a:rPr>
            </a:br>
            <a:r>
              <a:rPr lang="de-DE" sz="1050" dirty="0">
                <a:solidFill>
                  <a:schemeClr val="accent1"/>
                </a:solidFill>
                <a:latin typeface="+mj-lt"/>
              </a:rPr>
              <a:t>vor der Einreichung der </a:t>
            </a:r>
            <a:br>
              <a:rPr lang="de-DE" sz="1050" dirty="0">
                <a:solidFill>
                  <a:schemeClr val="accent1"/>
                </a:solidFill>
                <a:latin typeface="+mj-lt"/>
              </a:rPr>
            </a:br>
            <a:r>
              <a:rPr lang="de-DE" sz="1050" dirty="0">
                <a:solidFill>
                  <a:schemeClr val="accent1"/>
                </a:solidFill>
                <a:latin typeface="+mj-lt"/>
              </a:rPr>
              <a:t>Anmeldung </a:t>
            </a:r>
            <a:r>
              <a:rPr lang="de-DE" sz="1050" dirty="0">
                <a:solidFill>
                  <a:schemeClr val="bg1"/>
                </a:solidFill>
              </a:rPr>
              <a:t>nicht auf die </a:t>
            </a:r>
            <a:br>
              <a:rPr lang="de-DE" sz="1050" dirty="0">
                <a:solidFill>
                  <a:schemeClr val="bg1"/>
                </a:solidFill>
              </a:rPr>
            </a:br>
            <a:r>
              <a:rPr lang="de-DE" sz="1050" dirty="0">
                <a:solidFill>
                  <a:schemeClr val="bg1"/>
                </a:solidFill>
              </a:rPr>
              <a:t>Daten zugreifen können.</a:t>
            </a:r>
          </a:p>
        </p:txBody>
      </p:sp>
      <p:sp>
        <p:nvSpPr>
          <p:cNvPr id="10" name="Infotext">
            <a:extLst>
              <a:ext uri="{FF2B5EF4-FFF2-40B4-BE49-F238E27FC236}">
                <a16:creationId xmlns:a16="http://schemas.microsoft.com/office/drawing/2014/main" id="{0F7DA800-A202-41B9-8340-0A23A2061443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Beim Klicken auf den </a:t>
            </a:r>
            <a:br>
              <a:rPr lang="de-DE" sz="1400" dirty="0"/>
            </a:br>
            <a:r>
              <a:rPr lang="de-DE" sz="1400" dirty="0"/>
              <a:t>mit * gekennzeichneten Text, wird der jeweilige Infotext eingeblendet.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99F4989-135E-496A-9490-6A0E4514B90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1338" y="1511300"/>
            <a:ext cx="1520695" cy="1320062"/>
            <a:chOff x="541338" y="1511300"/>
            <a:chExt cx="1520695" cy="1320062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32D24134-C380-4A23-A068-0261525E2D5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541338" y="1620844"/>
              <a:ext cx="1210859" cy="1210518"/>
              <a:chOff x="541338" y="1554169"/>
              <a:chExt cx="1210859" cy="1210518"/>
            </a:xfrm>
          </p:grpSpPr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B5FC32FA-3F3D-43B0-B726-622BF9A78D04}"/>
                  </a:ext>
                </a:extLst>
              </p:cNvPr>
              <p:cNvSpPr/>
              <p:nvPr/>
            </p:nvSpPr>
            <p:spPr bwMode="gray">
              <a:xfrm>
                <a:off x="541378" y="1554169"/>
                <a:ext cx="1209176" cy="1209176"/>
              </a:xfrm>
              <a:prstGeom prst="ellipse">
                <a:avLst/>
              </a:prstGeom>
              <a:noFill/>
              <a:ln w="19050"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  <p:sp>
            <p:nvSpPr>
              <p:cNvPr id="42" name="Grafik 5">
                <a:extLst>
                  <a:ext uri="{FF2B5EF4-FFF2-40B4-BE49-F238E27FC236}">
                    <a16:creationId xmlns:a16="http://schemas.microsoft.com/office/drawing/2014/main" id="{2B3B0018-DB52-422C-866E-17FA06D31C81}"/>
                  </a:ext>
                </a:extLst>
              </p:cNvPr>
              <p:cNvSpPr/>
              <p:nvPr/>
            </p:nvSpPr>
            <p:spPr bwMode="gray">
              <a:xfrm>
                <a:off x="541338" y="1554169"/>
                <a:ext cx="1210859" cy="1210518"/>
              </a:xfrm>
              <a:custGeom>
                <a:avLst/>
                <a:gdLst>
                  <a:gd name="connsiteX0" fmla="*/ 450468 w 901253"/>
                  <a:gd name="connsiteY0" fmla="*/ 900929 h 900999"/>
                  <a:gd name="connsiteX1" fmla="*/ 281325 w 901253"/>
                  <a:gd name="connsiteY1" fmla="*/ 867929 h 900999"/>
                  <a:gd name="connsiteX2" fmla="*/ 35825 w 901253"/>
                  <a:gd name="connsiteY2" fmla="*/ 626143 h 900999"/>
                  <a:gd name="connsiteX3" fmla="*/ 33254 w 901253"/>
                  <a:gd name="connsiteY3" fmla="*/ 281571 h 900999"/>
                  <a:gd name="connsiteX4" fmla="*/ 36754 w 901253"/>
                  <a:gd name="connsiteY4" fmla="*/ 273000 h 900999"/>
                  <a:gd name="connsiteX5" fmla="*/ 450825 w 901253"/>
                  <a:gd name="connsiteY5" fmla="*/ 0 h 900999"/>
                  <a:gd name="connsiteX6" fmla="*/ 769396 w 901253"/>
                  <a:gd name="connsiteY6" fmla="*/ 132000 h 900999"/>
                  <a:gd name="connsiteX7" fmla="*/ 901254 w 901253"/>
                  <a:gd name="connsiteY7" fmla="*/ 450571 h 900999"/>
                  <a:gd name="connsiteX8" fmla="*/ 769325 w 901253"/>
                  <a:gd name="connsiteY8" fmla="*/ 769071 h 900999"/>
                  <a:gd name="connsiteX9" fmla="*/ 450825 w 901253"/>
                  <a:gd name="connsiteY9" fmla="*/ 901000 h 900999"/>
                  <a:gd name="connsiteX10" fmla="*/ 450468 w 901253"/>
                  <a:gd name="connsiteY10" fmla="*/ 900929 h 900999"/>
                  <a:gd name="connsiteX11" fmla="*/ 28468 w 901253"/>
                  <a:gd name="connsiteY11" fmla="*/ 321571 h 900999"/>
                  <a:gd name="connsiteX12" fmla="*/ 185754 w 901253"/>
                  <a:gd name="connsiteY12" fmla="*/ 803571 h 900999"/>
                  <a:gd name="connsiteX13" fmla="*/ 450325 w 901253"/>
                  <a:gd name="connsiteY13" fmla="*/ 891929 h 900999"/>
                  <a:gd name="connsiteX14" fmla="*/ 803754 w 901253"/>
                  <a:gd name="connsiteY14" fmla="*/ 715429 h 900999"/>
                  <a:gd name="connsiteX15" fmla="*/ 809396 w 901253"/>
                  <a:gd name="connsiteY15" fmla="*/ 707857 h 900999"/>
                  <a:gd name="connsiteX16" fmla="*/ 770539 w 901253"/>
                  <a:gd name="connsiteY16" fmla="*/ 669000 h 900999"/>
                  <a:gd name="connsiteX17" fmla="*/ 769254 w 901253"/>
                  <a:gd name="connsiteY17" fmla="*/ 665857 h 900999"/>
                  <a:gd name="connsiteX18" fmla="*/ 769254 w 901253"/>
                  <a:gd name="connsiteY18" fmla="*/ 605429 h 900999"/>
                  <a:gd name="connsiteX19" fmla="*/ 708111 w 901253"/>
                  <a:gd name="connsiteY19" fmla="*/ 483357 h 900999"/>
                  <a:gd name="connsiteX20" fmla="*/ 707754 w 901253"/>
                  <a:gd name="connsiteY20" fmla="*/ 481500 h 900999"/>
                  <a:gd name="connsiteX21" fmla="*/ 707754 w 901253"/>
                  <a:gd name="connsiteY21" fmla="*/ 422286 h 900999"/>
                  <a:gd name="connsiteX22" fmla="*/ 665325 w 901253"/>
                  <a:gd name="connsiteY22" fmla="*/ 393929 h 900999"/>
                  <a:gd name="connsiteX23" fmla="*/ 605754 w 901253"/>
                  <a:gd name="connsiteY23" fmla="*/ 408857 h 900999"/>
                  <a:gd name="connsiteX24" fmla="*/ 604682 w 901253"/>
                  <a:gd name="connsiteY24" fmla="*/ 409000 h 900999"/>
                  <a:gd name="connsiteX25" fmla="*/ 602968 w 901253"/>
                  <a:gd name="connsiteY25" fmla="*/ 408643 h 900999"/>
                  <a:gd name="connsiteX26" fmla="*/ 495254 w 901253"/>
                  <a:gd name="connsiteY26" fmla="*/ 362500 h 900999"/>
                  <a:gd name="connsiteX27" fmla="*/ 492539 w 901253"/>
                  <a:gd name="connsiteY27" fmla="*/ 359000 h 900999"/>
                  <a:gd name="connsiteX28" fmla="*/ 477182 w 901253"/>
                  <a:gd name="connsiteY28" fmla="*/ 251357 h 900999"/>
                  <a:gd name="connsiteX29" fmla="*/ 478468 w 901253"/>
                  <a:gd name="connsiteY29" fmla="*/ 247571 h 900999"/>
                  <a:gd name="connsiteX30" fmla="*/ 524611 w 901253"/>
                  <a:gd name="connsiteY30" fmla="*/ 201429 h 900999"/>
                  <a:gd name="connsiteX31" fmla="*/ 527754 w 901253"/>
                  <a:gd name="connsiteY31" fmla="*/ 200143 h 900999"/>
                  <a:gd name="connsiteX32" fmla="*/ 620039 w 901253"/>
                  <a:gd name="connsiteY32" fmla="*/ 200143 h 900999"/>
                  <a:gd name="connsiteX33" fmla="*/ 623682 w 901253"/>
                  <a:gd name="connsiteY33" fmla="*/ 202143 h 900999"/>
                  <a:gd name="connsiteX34" fmla="*/ 653396 w 901253"/>
                  <a:gd name="connsiteY34" fmla="*/ 246643 h 900999"/>
                  <a:gd name="connsiteX35" fmla="*/ 742611 w 901253"/>
                  <a:gd name="connsiteY35" fmla="*/ 261500 h 900999"/>
                  <a:gd name="connsiteX36" fmla="*/ 833896 w 901253"/>
                  <a:gd name="connsiteY36" fmla="*/ 231071 h 900999"/>
                  <a:gd name="connsiteX37" fmla="*/ 826682 w 901253"/>
                  <a:gd name="connsiteY37" fmla="*/ 219357 h 900999"/>
                  <a:gd name="connsiteX38" fmla="*/ 779254 w 901253"/>
                  <a:gd name="connsiteY38" fmla="*/ 156000 h 900999"/>
                  <a:gd name="connsiteX39" fmla="*/ 772968 w 901253"/>
                  <a:gd name="connsiteY39" fmla="*/ 149000 h 900999"/>
                  <a:gd name="connsiteX40" fmla="*/ 730111 w 901253"/>
                  <a:gd name="connsiteY40" fmla="*/ 177571 h 900999"/>
                  <a:gd name="connsiteX41" fmla="*/ 727682 w 901253"/>
                  <a:gd name="connsiteY41" fmla="*/ 178357 h 900999"/>
                  <a:gd name="connsiteX42" fmla="*/ 726825 w 901253"/>
                  <a:gd name="connsiteY42" fmla="*/ 178286 h 900999"/>
                  <a:gd name="connsiteX43" fmla="*/ 649611 w 901253"/>
                  <a:gd name="connsiteY43" fmla="*/ 162857 h 900999"/>
                  <a:gd name="connsiteX44" fmla="*/ 604396 w 901253"/>
                  <a:gd name="connsiteY44" fmla="*/ 147786 h 900999"/>
                  <a:gd name="connsiteX45" fmla="*/ 544111 w 901253"/>
                  <a:gd name="connsiteY45" fmla="*/ 162857 h 900999"/>
                  <a:gd name="connsiteX46" fmla="*/ 543039 w 901253"/>
                  <a:gd name="connsiteY46" fmla="*/ 163000 h 900999"/>
                  <a:gd name="connsiteX47" fmla="*/ 541682 w 901253"/>
                  <a:gd name="connsiteY47" fmla="*/ 162786 h 900999"/>
                  <a:gd name="connsiteX48" fmla="*/ 495468 w 901253"/>
                  <a:gd name="connsiteY48" fmla="*/ 147357 h 900999"/>
                  <a:gd name="connsiteX49" fmla="*/ 494896 w 901253"/>
                  <a:gd name="connsiteY49" fmla="*/ 147143 h 900999"/>
                  <a:gd name="connsiteX50" fmla="*/ 492682 w 901253"/>
                  <a:gd name="connsiteY50" fmla="*/ 144571 h 900999"/>
                  <a:gd name="connsiteX51" fmla="*/ 492896 w 901253"/>
                  <a:gd name="connsiteY51" fmla="*/ 141143 h 900999"/>
                  <a:gd name="connsiteX52" fmla="*/ 523682 w 901253"/>
                  <a:gd name="connsiteY52" fmla="*/ 79643 h 900999"/>
                  <a:gd name="connsiteX53" fmla="*/ 527682 w 901253"/>
                  <a:gd name="connsiteY53" fmla="*/ 77143 h 900999"/>
                  <a:gd name="connsiteX54" fmla="*/ 588254 w 901253"/>
                  <a:gd name="connsiteY54" fmla="*/ 77143 h 900999"/>
                  <a:gd name="connsiteX55" fmla="*/ 640111 w 901253"/>
                  <a:gd name="connsiteY55" fmla="*/ 51214 h 900999"/>
                  <a:gd name="connsiteX56" fmla="*/ 617896 w 901253"/>
                  <a:gd name="connsiteY56" fmla="*/ 42071 h 900999"/>
                  <a:gd name="connsiteX57" fmla="*/ 450754 w 901253"/>
                  <a:gd name="connsiteY57" fmla="*/ 9000 h 900999"/>
                  <a:gd name="connsiteX58" fmla="*/ 314468 w 901253"/>
                  <a:gd name="connsiteY58" fmla="*/ 30643 h 900999"/>
                  <a:gd name="connsiteX59" fmla="*/ 293111 w 901253"/>
                  <a:gd name="connsiteY59" fmla="*/ 37571 h 900999"/>
                  <a:gd name="connsiteX60" fmla="*/ 329396 w 901253"/>
                  <a:gd name="connsiteY60" fmla="*/ 61786 h 900999"/>
                  <a:gd name="connsiteX61" fmla="*/ 420682 w 901253"/>
                  <a:gd name="connsiteY61" fmla="*/ 77000 h 900999"/>
                  <a:gd name="connsiteX62" fmla="*/ 421325 w 901253"/>
                  <a:gd name="connsiteY62" fmla="*/ 77143 h 900999"/>
                  <a:gd name="connsiteX63" fmla="*/ 423896 w 901253"/>
                  <a:gd name="connsiteY63" fmla="*/ 79357 h 900999"/>
                  <a:gd name="connsiteX64" fmla="*/ 424182 w 901253"/>
                  <a:gd name="connsiteY64" fmla="*/ 82786 h 900999"/>
                  <a:gd name="connsiteX65" fmla="*/ 408825 w 901253"/>
                  <a:gd name="connsiteY65" fmla="*/ 128929 h 900999"/>
                  <a:gd name="connsiteX66" fmla="*/ 406039 w 901253"/>
                  <a:gd name="connsiteY66" fmla="*/ 131714 h 900999"/>
                  <a:gd name="connsiteX67" fmla="*/ 361396 w 901253"/>
                  <a:gd name="connsiteY67" fmla="*/ 146571 h 900999"/>
                  <a:gd name="connsiteX68" fmla="*/ 316111 w 901253"/>
                  <a:gd name="connsiteY68" fmla="*/ 222071 h 900999"/>
                  <a:gd name="connsiteX69" fmla="*/ 314611 w 901253"/>
                  <a:gd name="connsiteY69" fmla="*/ 223571 h 900999"/>
                  <a:gd name="connsiteX70" fmla="*/ 237754 w 901253"/>
                  <a:gd name="connsiteY70" fmla="*/ 269714 h 900999"/>
                  <a:gd name="connsiteX71" fmla="*/ 236039 w 901253"/>
                  <a:gd name="connsiteY71" fmla="*/ 270286 h 900999"/>
                  <a:gd name="connsiteX72" fmla="*/ 132254 w 901253"/>
                  <a:gd name="connsiteY72" fmla="*/ 285071 h 900999"/>
                  <a:gd name="connsiteX73" fmla="*/ 132254 w 901253"/>
                  <a:gd name="connsiteY73" fmla="*/ 325500 h 900999"/>
                  <a:gd name="connsiteX74" fmla="*/ 161682 w 901253"/>
                  <a:gd name="connsiteY74" fmla="*/ 354929 h 900999"/>
                  <a:gd name="connsiteX75" fmla="*/ 162968 w 901253"/>
                  <a:gd name="connsiteY75" fmla="*/ 358071 h 900999"/>
                  <a:gd name="connsiteX76" fmla="*/ 162968 w 901253"/>
                  <a:gd name="connsiteY76" fmla="*/ 408714 h 900999"/>
                  <a:gd name="connsiteX77" fmla="*/ 201539 w 901253"/>
                  <a:gd name="connsiteY77" fmla="*/ 370286 h 900999"/>
                  <a:gd name="connsiteX78" fmla="*/ 204611 w 901253"/>
                  <a:gd name="connsiteY78" fmla="*/ 368929 h 900999"/>
                  <a:gd name="connsiteX79" fmla="*/ 205325 w 901253"/>
                  <a:gd name="connsiteY79" fmla="*/ 369000 h 900999"/>
                  <a:gd name="connsiteX80" fmla="*/ 208754 w 901253"/>
                  <a:gd name="connsiteY80" fmla="*/ 371429 h 900999"/>
                  <a:gd name="connsiteX81" fmla="*/ 238182 w 901253"/>
                  <a:gd name="connsiteY81" fmla="*/ 430429 h 900999"/>
                  <a:gd name="connsiteX82" fmla="*/ 343039 w 901253"/>
                  <a:gd name="connsiteY82" fmla="*/ 430429 h 900999"/>
                  <a:gd name="connsiteX83" fmla="*/ 346896 w 901253"/>
                  <a:gd name="connsiteY83" fmla="*/ 432571 h 900999"/>
                  <a:gd name="connsiteX84" fmla="*/ 391754 w 901253"/>
                  <a:gd name="connsiteY84" fmla="*/ 507286 h 900999"/>
                  <a:gd name="connsiteX85" fmla="*/ 450754 w 901253"/>
                  <a:gd name="connsiteY85" fmla="*/ 507286 h 900999"/>
                  <a:gd name="connsiteX86" fmla="*/ 451611 w 901253"/>
                  <a:gd name="connsiteY86" fmla="*/ 507357 h 900999"/>
                  <a:gd name="connsiteX87" fmla="*/ 455111 w 901253"/>
                  <a:gd name="connsiteY87" fmla="*/ 512643 h 900999"/>
                  <a:gd name="connsiteX88" fmla="*/ 439754 w 901253"/>
                  <a:gd name="connsiteY88" fmla="*/ 589500 h 900999"/>
                  <a:gd name="connsiteX89" fmla="*/ 438539 w 901253"/>
                  <a:gd name="connsiteY89" fmla="*/ 591786 h 900999"/>
                  <a:gd name="connsiteX90" fmla="*/ 378325 w 901253"/>
                  <a:gd name="connsiteY90" fmla="*/ 652000 h 900999"/>
                  <a:gd name="connsiteX91" fmla="*/ 378325 w 901253"/>
                  <a:gd name="connsiteY91" fmla="*/ 696286 h 900999"/>
                  <a:gd name="connsiteX92" fmla="*/ 376539 w 901253"/>
                  <a:gd name="connsiteY92" fmla="*/ 699857 h 900999"/>
                  <a:gd name="connsiteX93" fmla="*/ 316825 w 901253"/>
                  <a:gd name="connsiteY93" fmla="*/ 744643 h 900999"/>
                  <a:gd name="connsiteX94" fmla="*/ 316825 w 901253"/>
                  <a:gd name="connsiteY94" fmla="*/ 819286 h 900999"/>
                  <a:gd name="connsiteX95" fmla="*/ 312325 w 901253"/>
                  <a:gd name="connsiteY95" fmla="*/ 823786 h 900999"/>
                  <a:gd name="connsiteX96" fmla="*/ 311039 w 901253"/>
                  <a:gd name="connsiteY96" fmla="*/ 823571 h 900999"/>
                  <a:gd name="connsiteX97" fmla="*/ 264825 w 901253"/>
                  <a:gd name="connsiteY97" fmla="*/ 808143 h 900999"/>
                  <a:gd name="connsiteX98" fmla="*/ 262039 w 901253"/>
                  <a:gd name="connsiteY98" fmla="*/ 805571 h 900999"/>
                  <a:gd name="connsiteX99" fmla="*/ 231254 w 901253"/>
                  <a:gd name="connsiteY99" fmla="*/ 728714 h 900999"/>
                  <a:gd name="connsiteX100" fmla="*/ 230968 w 901253"/>
                  <a:gd name="connsiteY100" fmla="*/ 727071 h 900999"/>
                  <a:gd name="connsiteX101" fmla="*/ 230968 w 901253"/>
                  <a:gd name="connsiteY101" fmla="*/ 577143 h 900999"/>
                  <a:gd name="connsiteX102" fmla="*/ 157611 w 901253"/>
                  <a:gd name="connsiteY102" fmla="*/ 562500 h 900999"/>
                  <a:gd name="connsiteX103" fmla="*/ 154468 w 901253"/>
                  <a:gd name="connsiteY103" fmla="*/ 560071 h 900999"/>
                  <a:gd name="connsiteX104" fmla="*/ 123682 w 901253"/>
                  <a:gd name="connsiteY104" fmla="*/ 498571 h 900999"/>
                  <a:gd name="connsiteX105" fmla="*/ 123182 w 901253"/>
                  <a:gd name="connsiteY105" fmla="*/ 496571 h 900999"/>
                  <a:gd name="connsiteX106" fmla="*/ 123182 w 901253"/>
                  <a:gd name="connsiteY106" fmla="*/ 450429 h 900999"/>
                  <a:gd name="connsiteX107" fmla="*/ 124468 w 901253"/>
                  <a:gd name="connsiteY107" fmla="*/ 447286 h 900999"/>
                  <a:gd name="connsiteX108" fmla="*/ 151325 w 901253"/>
                  <a:gd name="connsiteY108" fmla="*/ 420357 h 900999"/>
                  <a:gd name="connsiteX109" fmla="*/ 63825 w 901253"/>
                  <a:gd name="connsiteY109" fmla="*/ 361929 h 900999"/>
                  <a:gd name="connsiteX110" fmla="*/ 62111 w 901253"/>
                  <a:gd name="connsiteY110" fmla="*/ 359643 h 900999"/>
                  <a:gd name="connsiteX111" fmla="*/ 38539 w 901253"/>
                  <a:gd name="connsiteY111" fmla="*/ 288929 h 900999"/>
                  <a:gd name="connsiteX112" fmla="*/ 28468 w 901253"/>
                  <a:gd name="connsiteY112" fmla="*/ 321571 h 900999"/>
                  <a:gd name="connsiteX113" fmla="*/ 132254 w 901253"/>
                  <a:gd name="connsiteY113" fmla="*/ 452286 h 900999"/>
                  <a:gd name="connsiteX114" fmla="*/ 132254 w 901253"/>
                  <a:gd name="connsiteY114" fmla="*/ 495500 h 900999"/>
                  <a:gd name="connsiteX115" fmla="*/ 161611 w 901253"/>
                  <a:gd name="connsiteY115" fmla="*/ 554071 h 900999"/>
                  <a:gd name="connsiteX116" fmla="*/ 236325 w 901253"/>
                  <a:gd name="connsiteY116" fmla="*/ 569000 h 900999"/>
                  <a:gd name="connsiteX117" fmla="*/ 239896 w 901253"/>
                  <a:gd name="connsiteY117" fmla="*/ 573357 h 900999"/>
                  <a:gd name="connsiteX118" fmla="*/ 239896 w 901253"/>
                  <a:gd name="connsiteY118" fmla="*/ 726286 h 900999"/>
                  <a:gd name="connsiteX119" fmla="*/ 269539 w 901253"/>
                  <a:gd name="connsiteY119" fmla="*/ 800500 h 900999"/>
                  <a:gd name="connsiteX120" fmla="*/ 307825 w 901253"/>
                  <a:gd name="connsiteY120" fmla="*/ 813143 h 900999"/>
                  <a:gd name="connsiteX121" fmla="*/ 307825 w 901253"/>
                  <a:gd name="connsiteY121" fmla="*/ 742500 h 900999"/>
                  <a:gd name="connsiteX122" fmla="*/ 309611 w 901253"/>
                  <a:gd name="connsiteY122" fmla="*/ 738929 h 900999"/>
                  <a:gd name="connsiteX123" fmla="*/ 369325 w 901253"/>
                  <a:gd name="connsiteY123" fmla="*/ 694143 h 900999"/>
                  <a:gd name="connsiteX124" fmla="*/ 369325 w 901253"/>
                  <a:gd name="connsiteY124" fmla="*/ 650214 h 900999"/>
                  <a:gd name="connsiteX125" fmla="*/ 370611 w 901253"/>
                  <a:gd name="connsiteY125" fmla="*/ 647071 h 900999"/>
                  <a:gd name="connsiteX126" fmla="*/ 431182 w 901253"/>
                  <a:gd name="connsiteY126" fmla="*/ 586500 h 900999"/>
                  <a:gd name="connsiteX127" fmla="*/ 445182 w 901253"/>
                  <a:gd name="connsiteY127" fmla="*/ 516286 h 900999"/>
                  <a:gd name="connsiteX128" fmla="*/ 389111 w 901253"/>
                  <a:gd name="connsiteY128" fmla="*/ 516286 h 900999"/>
                  <a:gd name="connsiteX129" fmla="*/ 385254 w 901253"/>
                  <a:gd name="connsiteY129" fmla="*/ 514143 h 900999"/>
                  <a:gd name="connsiteX130" fmla="*/ 340396 w 901253"/>
                  <a:gd name="connsiteY130" fmla="*/ 439429 h 900999"/>
                  <a:gd name="connsiteX131" fmla="*/ 235468 w 901253"/>
                  <a:gd name="connsiteY131" fmla="*/ 439429 h 900999"/>
                  <a:gd name="connsiteX132" fmla="*/ 231468 w 901253"/>
                  <a:gd name="connsiteY132" fmla="*/ 436929 h 900999"/>
                  <a:gd name="connsiteX133" fmla="*/ 203468 w 901253"/>
                  <a:gd name="connsiteY133" fmla="*/ 381000 h 900999"/>
                  <a:gd name="connsiteX134" fmla="*/ 132254 w 901253"/>
                  <a:gd name="connsiteY134" fmla="*/ 452286 h 900999"/>
                  <a:gd name="connsiteX135" fmla="*/ 666039 w 901253"/>
                  <a:gd name="connsiteY135" fmla="*/ 384429 h 900999"/>
                  <a:gd name="connsiteX136" fmla="*/ 668539 w 901253"/>
                  <a:gd name="connsiteY136" fmla="*/ 385214 h 900999"/>
                  <a:gd name="connsiteX137" fmla="*/ 714682 w 901253"/>
                  <a:gd name="connsiteY137" fmla="*/ 416000 h 900999"/>
                  <a:gd name="connsiteX138" fmla="*/ 716682 w 901253"/>
                  <a:gd name="connsiteY138" fmla="*/ 419714 h 900999"/>
                  <a:gd name="connsiteX139" fmla="*/ 716682 w 901253"/>
                  <a:gd name="connsiteY139" fmla="*/ 480143 h 900999"/>
                  <a:gd name="connsiteX140" fmla="*/ 777825 w 901253"/>
                  <a:gd name="connsiteY140" fmla="*/ 602214 h 900999"/>
                  <a:gd name="connsiteX141" fmla="*/ 778182 w 901253"/>
                  <a:gd name="connsiteY141" fmla="*/ 604071 h 900999"/>
                  <a:gd name="connsiteX142" fmla="*/ 778182 w 901253"/>
                  <a:gd name="connsiteY142" fmla="*/ 663857 h 900999"/>
                  <a:gd name="connsiteX143" fmla="*/ 814611 w 901253"/>
                  <a:gd name="connsiteY143" fmla="*/ 700286 h 900999"/>
                  <a:gd name="connsiteX144" fmla="*/ 821896 w 901253"/>
                  <a:gd name="connsiteY144" fmla="*/ 688929 h 900999"/>
                  <a:gd name="connsiteX145" fmla="*/ 842396 w 901253"/>
                  <a:gd name="connsiteY145" fmla="*/ 247071 h 900999"/>
                  <a:gd name="connsiteX146" fmla="*/ 838111 w 901253"/>
                  <a:gd name="connsiteY146" fmla="*/ 238857 h 900999"/>
                  <a:gd name="connsiteX147" fmla="*/ 744325 w 901253"/>
                  <a:gd name="connsiteY147" fmla="*/ 270143 h 900999"/>
                  <a:gd name="connsiteX148" fmla="*/ 742896 w 901253"/>
                  <a:gd name="connsiteY148" fmla="*/ 270357 h 900999"/>
                  <a:gd name="connsiteX149" fmla="*/ 742182 w 901253"/>
                  <a:gd name="connsiteY149" fmla="*/ 270286 h 900999"/>
                  <a:gd name="connsiteX150" fmla="*/ 649896 w 901253"/>
                  <a:gd name="connsiteY150" fmla="*/ 254929 h 900999"/>
                  <a:gd name="connsiteX151" fmla="*/ 646896 w 901253"/>
                  <a:gd name="connsiteY151" fmla="*/ 253000 h 900999"/>
                  <a:gd name="connsiteX152" fmla="*/ 617539 w 901253"/>
                  <a:gd name="connsiteY152" fmla="*/ 208857 h 900999"/>
                  <a:gd name="connsiteX153" fmla="*/ 529468 w 901253"/>
                  <a:gd name="connsiteY153" fmla="*/ 208857 h 900999"/>
                  <a:gd name="connsiteX154" fmla="*/ 486254 w 901253"/>
                  <a:gd name="connsiteY154" fmla="*/ 252071 h 900999"/>
                  <a:gd name="connsiteX155" fmla="*/ 500968 w 901253"/>
                  <a:gd name="connsiteY155" fmla="*/ 355000 h 900999"/>
                  <a:gd name="connsiteX156" fmla="*/ 604896 w 901253"/>
                  <a:gd name="connsiteY156" fmla="*/ 399571 h 900999"/>
                  <a:gd name="connsiteX157" fmla="*/ 664968 w 901253"/>
                  <a:gd name="connsiteY157" fmla="*/ 384571 h 900999"/>
                  <a:gd name="connsiteX158" fmla="*/ 666039 w 901253"/>
                  <a:gd name="connsiteY158" fmla="*/ 384429 h 900999"/>
                  <a:gd name="connsiteX159" fmla="*/ 278039 w 901253"/>
                  <a:gd name="connsiteY159" fmla="*/ 44214 h 900999"/>
                  <a:gd name="connsiteX160" fmla="*/ 46039 w 901253"/>
                  <a:gd name="connsiteY160" fmla="*/ 274357 h 900999"/>
                  <a:gd name="connsiteX161" fmla="*/ 44325 w 901253"/>
                  <a:gd name="connsiteY161" fmla="*/ 278143 h 900999"/>
                  <a:gd name="connsiteX162" fmla="*/ 70039 w 901253"/>
                  <a:gd name="connsiteY162" fmla="*/ 355286 h 900999"/>
                  <a:gd name="connsiteX163" fmla="*/ 154039 w 901253"/>
                  <a:gd name="connsiteY163" fmla="*/ 411286 h 900999"/>
                  <a:gd name="connsiteX164" fmla="*/ 154039 w 901253"/>
                  <a:gd name="connsiteY164" fmla="*/ 360000 h 900999"/>
                  <a:gd name="connsiteX165" fmla="*/ 124611 w 901253"/>
                  <a:gd name="connsiteY165" fmla="*/ 330571 h 900999"/>
                  <a:gd name="connsiteX166" fmla="*/ 123325 w 901253"/>
                  <a:gd name="connsiteY166" fmla="*/ 327429 h 900999"/>
                  <a:gd name="connsiteX167" fmla="*/ 123325 w 901253"/>
                  <a:gd name="connsiteY167" fmla="*/ 281286 h 900999"/>
                  <a:gd name="connsiteX168" fmla="*/ 127182 w 901253"/>
                  <a:gd name="connsiteY168" fmla="*/ 276857 h 900999"/>
                  <a:gd name="connsiteX169" fmla="*/ 233968 w 901253"/>
                  <a:gd name="connsiteY169" fmla="*/ 261643 h 900999"/>
                  <a:gd name="connsiteX170" fmla="*/ 309111 w 901253"/>
                  <a:gd name="connsiteY170" fmla="*/ 216571 h 900999"/>
                  <a:gd name="connsiteX171" fmla="*/ 354682 w 901253"/>
                  <a:gd name="connsiteY171" fmla="*/ 140643 h 900999"/>
                  <a:gd name="connsiteX172" fmla="*/ 357111 w 901253"/>
                  <a:gd name="connsiteY172" fmla="*/ 138714 h 900999"/>
                  <a:gd name="connsiteX173" fmla="*/ 401111 w 901253"/>
                  <a:gd name="connsiteY173" fmla="*/ 124000 h 900999"/>
                  <a:gd name="connsiteX174" fmla="*/ 414182 w 901253"/>
                  <a:gd name="connsiteY174" fmla="*/ 85000 h 900999"/>
                  <a:gd name="connsiteX175" fmla="*/ 327039 w 901253"/>
                  <a:gd name="connsiteY175" fmla="*/ 70500 h 900999"/>
                  <a:gd name="connsiteX176" fmla="*/ 325254 w 901253"/>
                  <a:gd name="connsiteY176" fmla="*/ 69786 h 900999"/>
                  <a:gd name="connsiteX177" fmla="*/ 283468 w 901253"/>
                  <a:gd name="connsiteY177" fmla="*/ 41929 h 900999"/>
                  <a:gd name="connsiteX178" fmla="*/ 278039 w 901253"/>
                  <a:gd name="connsiteY178" fmla="*/ 44214 h 900999"/>
                  <a:gd name="connsiteX179" fmla="*/ 604539 w 901253"/>
                  <a:gd name="connsiteY179" fmla="*/ 138429 h 900999"/>
                  <a:gd name="connsiteX180" fmla="*/ 605896 w 901253"/>
                  <a:gd name="connsiteY180" fmla="*/ 138643 h 900999"/>
                  <a:gd name="connsiteX181" fmla="*/ 651825 w 901253"/>
                  <a:gd name="connsiteY181" fmla="*/ 153929 h 900999"/>
                  <a:gd name="connsiteX182" fmla="*/ 726611 w 901253"/>
                  <a:gd name="connsiteY182" fmla="*/ 168929 h 900999"/>
                  <a:gd name="connsiteX183" fmla="*/ 766611 w 901253"/>
                  <a:gd name="connsiteY183" fmla="*/ 142214 h 900999"/>
                  <a:gd name="connsiteX184" fmla="*/ 756896 w 901253"/>
                  <a:gd name="connsiteY184" fmla="*/ 132786 h 900999"/>
                  <a:gd name="connsiteX185" fmla="*/ 654254 w 901253"/>
                  <a:gd name="connsiteY185" fmla="*/ 58857 h 900999"/>
                  <a:gd name="connsiteX186" fmla="*/ 649325 w 901253"/>
                  <a:gd name="connsiteY186" fmla="*/ 56286 h 900999"/>
                  <a:gd name="connsiteX187" fmla="*/ 591111 w 901253"/>
                  <a:gd name="connsiteY187" fmla="*/ 85357 h 900999"/>
                  <a:gd name="connsiteX188" fmla="*/ 589111 w 901253"/>
                  <a:gd name="connsiteY188" fmla="*/ 85786 h 900999"/>
                  <a:gd name="connsiteX189" fmla="*/ 530325 w 901253"/>
                  <a:gd name="connsiteY189" fmla="*/ 85786 h 900999"/>
                  <a:gd name="connsiteX190" fmla="*/ 503111 w 901253"/>
                  <a:gd name="connsiteY190" fmla="*/ 140214 h 900999"/>
                  <a:gd name="connsiteX191" fmla="*/ 543111 w 901253"/>
                  <a:gd name="connsiteY191" fmla="*/ 153571 h 900999"/>
                  <a:gd name="connsiteX192" fmla="*/ 603396 w 901253"/>
                  <a:gd name="connsiteY192" fmla="*/ 138500 h 900999"/>
                  <a:gd name="connsiteX193" fmla="*/ 604539 w 901253"/>
                  <a:gd name="connsiteY193" fmla="*/ 138429 h 90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</a:cxnLst>
                <a:rect l="l" t="t" r="r" b="b"/>
                <a:pathLst>
                  <a:path w="901253" h="900999">
                    <a:moveTo>
                      <a:pt x="450468" y="900929"/>
                    </a:moveTo>
                    <a:cubicBezTo>
                      <a:pt x="392182" y="900929"/>
                      <a:pt x="335325" y="889857"/>
                      <a:pt x="281325" y="867929"/>
                    </a:cubicBezTo>
                    <a:cubicBezTo>
                      <a:pt x="169896" y="822714"/>
                      <a:pt x="82682" y="736857"/>
                      <a:pt x="35825" y="626143"/>
                    </a:cubicBezTo>
                    <a:cubicBezTo>
                      <a:pt x="-11032" y="515357"/>
                      <a:pt x="-11961" y="393000"/>
                      <a:pt x="33254" y="281571"/>
                    </a:cubicBezTo>
                    <a:lnTo>
                      <a:pt x="36754" y="273000"/>
                    </a:lnTo>
                    <a:cubicBezTo>
                      <a:pt x="107754" y="107214"/>
                      <a:pt x="270325" y="0"/>
                      <a:pt x="450825" y="0"/>
                    </a:cubicBezTo>
                    <a:cubicBezTo>
                      <a:pt x="571182" y="0"/>
                      <a:pt x="684325" y="46857"/>
                      <a:pt x="769396" y="132000"/>
                    </a:cubicBezTo>
                    <a:cubicBezTo>
                      <a:pt x="854468" y="217071"/>
                      <a:pt x="901325" y="330214"/>
                      <a:pt x="901254" y="450571"/>
                    </a:cubicBezTo>
                    <a:cubicBezTo>
                      <a:pt x="901254" y="570857"/>
                      <a:pt x="854396" y="684000"/>
                      <a:pt x="769325" y="769071"/>
                    </a:cubicBezTo>
                    <a:cubicBezTo>
                      <a:pt x="684254" y="854143"/>
                      <a:pt x="571111" y="901000"/>
                      <a:pt x="450825" y="901000"/>
                    </a:cubicBezTo>
                    <a:cubicBezTo>
                      <a:pt x="450825" y="900929"/>
                      <a:pt x="450468" y="900929"/>
                      <a:pt x="450468" y="900929"/>
                    </a:cubicBezTo>
                    <a:close/>
                    <a:moveTo>
                      <a:pt x="28468" y="321571"/>
                    </a:moveTo>
                    <a:cubicBezTo>
                      <a:pt x="-25604" y="498714"/>
                      <a:pt x="37611" y="692429"/>
                      <a:pt x="185754" y="803571"/>
                    </a:cubicBezTo>
                    <a:cubicBezTo>
                      <a:pt x="262825" y="861357"/>
                      <a:pt x="354254" y="891929"/>
                      <a:pt x="450325" y="891929"/>
                    </a:cubicBezTo>
                    <a:cubicBezTo>
                      <a:pt x="590754" y="891929"/>
                      <a:pt x="719539" y="827571"/>
                      <a:pt x="803754" y="715429"/>
                    </a:cubicBezTo>
                    <a:lnTo>
                      <a:pt x="809396" y="707857"/>
                    </a:lnTo>
                    <a:lnTo>
                      <a:pt x="770539" y="669000"/>
                    </a:lnTo>
                    <a:cubicBezTo>
                      <a:pt x="769682" y="668143"/>
                      <a:pt x="769254" y="667000"/>
                      <a:pt x="769254" y="665857"/>
                    </a:cubicBezTo>
                    <a:lnTo>
                      <a:pt x="769254" y="605429"/>
                    </a:lnTo>
                    <a:lnTo>
                      <a:pt x="708111" y="483357"/>
                    </a:lnTo>
                    <a:cubicBezTo>
                      <a:pt x="707896" y="482857"/>
                      <a:pt x="707682" y="482143"/>
                      <a:pt x="707754" y="481500"/>
                    </a:cubicBezTo>
                    <a:lnTo>
                      <a:pt x="707754" y="422286"/>
                    </a:lnTo>
                    <a:lnTo>
                      <a:pt x="665325" y="393929"/>
                    </a:lnTo>
                    <a:lnTo>
                      <a:pt x="605754" y="408857"/>
                    </a:lnTo>
                    <a:cubicBezTo>
                      <a:pt x="605396" y="408929"/>
                      <a:pt x="605039" y="409000"/>
                      <a:pt x="604682" y="409000"/>
                    </a:cubicBezTo>
                    <a:cubicBezTo>
                      <a:pt x="604111" y="409000"/>
                      <a:pt x="603539" y="408857"/>
                      <a:pt x="602968" y="408643"/>
                    </a:cubicBezTo>
                    <a:lnTo>
                      <a:pt x="495254" y="362500"/>
                    </a:lnTo>
                    <a:cubicBezTo>
                      <a:pt x="493754" y="361857"/>
                      <a:pt x="492754" y="360571"/>
                      <a:pt x="492539" y="359000"/>
                    </a:cubicBezTo>
                    <a:lnTo>
                      <a:pt x="477182" y="251357"/>
                    </a:lnTo>
                    <a:cubicBezTo>
                      <a:pt x="476968" y="250000"/>
                      <a:pt x="477468" y="248571"/>
                      <a:pt x="478468" y="247571"/>
                    </a:cubicBezTo>
                    <a:lnTo>
                      <a:pt x="524611" y="201429"/>
                    </a:lnTo>
                    <a:cubicBezTo>
                      <a:pt x="525468" y="200571"/>
                      <a:pt x="526611" y="200143"/>
                      <a:pt x="527754" y="200143"/>
                    </a:cubicBezTo>
                    <a:lnTo>
                      <a:pt x="620039" y="200143"/>
                    </a:lnTo>
                    <a:cubicBezTo>
                      <a:pt x="621468" y="200143"/>
                      <a:pt x="622896" y="200929"/>
                      <a:pt x="623682" y="202143"/>
                    </a:cubicBezTo>
                    <a:lnTo>
                      <a:pt x="653396" y="246643"/>
                    </a:lnTo>
                    <a:lnTo>
                      <a:pt x="742611" y="261500"/>
                    </a:lnTo>
                    <a:lnTo>
                      <a:pt x="833896" y="231071"/>
                    </a:lnTo>
                    <a:lnTo>
                      <a:pt x="826682" y="219357"/>
                    </a:lnTo>
                    <a:cubicBezTo>
                      <a:pt x="812825" y="196929"/>
                      <a:pt x="796896" y="175643"/>
                      <a:pt x="779254" y="156000"/>
                    </a:cubicBezTo>
                    <a:lnTo>
                      <a:pt x="772968" y="149000"/>
                    </a:lnTo>
                    <a:lnTo>
                      <a:pt x="730111" y="177571"/>
                    </a:lnTo>
                    <a:cubicBezTo>
                      <a:pt x="729396" y="178071"/>
                      <a:pt x="728539" y="178357"/>
                      <a:pt x="727682" y="178357"/>
                    </a:cubicBezTo>
                    <a:cubicBezTo>
                      <a:pt x="727396" y="178357"/>
                      <a:pt x="727111" y="178357"/>
                      <a:pt x="726825" y="178286"/>
                    </a:cubicBezTo>
                    <a:lnTo>
                      <a:pt x="649611" y="162857"/>
                    </a:lnTo>
                    <a:lnTo>
                      <a:pt x="604396" y="147786"/>
                    </a:lnTo>
                    <a:lnTo>
                      <a:pt x="544111" y="162857"/>
                    </a:lnTo>
                    <a:cubicBezTo>
                      <a:pt x="543754" y="162929"/>
                      <a:pt x="543396" y="163000"/>
                      <a:pt x="543039" y="163000"/>
                    </a:cubicBezTo>
                    <a:cubicBezTo>
                      <a:pt x="542611" y="163000"/>
                      <a:pt x="542111" y="162929"/>
                      <a:pt x="541682" y="162786"/>
                    </a:cubicBezTo>
                    <a:lnTo>
                      <a:pt x="495468" y="147357"/>
                    </a:lnTo>
                    <a:cubicBezTo>
                      <a:pt x="495254" y="147286"/>
                      <a:pt x="495039" y="147214"/>
                      <a:pt x="494896" y="147143"/>
                    </a:cubicBezTo>
                    <a:cubicBezTo>
                      <a:pt x="493468" y="146429"/>
                      <a:pt x="492896" y="145214"/>
                      <a:pt x="492682" y="144571"/>
                    </a:cubicBezTo>
                    <a:cubicBezTo>
                      <a:pt x="492468" y="143929"/>
                      <a:pt x="492182" y="142571"/>
                      <a:pt x="492896" y="141143"/>
                    </a:cubicBezTo>
                    <a:lnTo>
                      <a:pt x="523682" y="79643"/>
                    </a:lnTo>
                    <a:cubicBezTo>
                      <a:pt x="524468" y="78143"/>
                      <a:pt x="525968" y="77143"/>
                      <a:pt x="527682" y="77143"/>
                    </a:cubicBezTo>
                    <a:lnTo>
                      <a:pt x="588254" y="77143"/>
                    </a:lnTo>
                    <a:lnTo>
                      <a:pt x="640111" y="51214"/>
                    </a:lnTo>
                    <a:lnTo>
                      <a:pt x="617896" y="42071"/>
                    </a:lnTo>
                    <a:cubicBezTo>
                      <a:pt x="564468" y="20071"/>
                      <a:pt x="508325" y="9000"/>
                      <a:pt x="450754" y="9000"/>
                    </a:cubicBezTo>
                    <a:cubicBezTo>
                      <a:pt x="404396" y="9000"/>
                      <a:pt x="358539" y="16286"/>
                      <a:pt x="314468" y="30643"/>
                    </a:cubicBezTo>
                    <a:lnTo>
                      <a:pt x="293111" y="37571"/>
                    </a:lnTo>
                    <a:lnTo>
                      <a:pt x="329396" y="61786"/>
                    </a:lnTo>
                    <a:lnTo>
                      <a:pt x="420682" y="77000"/>
                    </a:lnTo>
                    <a:cubicBezTo>
                      <a:pt x="420896" y="77000"/>
                      <a:pt x="421111" y="77071"/>
                      <a:pt x="421325" y="77143"/>
                    </a:cubicBezTo>
                    <a:cubicBezTo>
                      <a:pt x="422896" y="77643"/>
                      <a:pt x="423611" y="78786"/>
                      <a:pt x="423896" y="79357"/>
                    </a:cubicBezTo>
                    <a:cubicBezTo>
                      <a:pt x="424182" y="80000"/>
                      <a:pt x="424682" y="81214"/>
                      <a:pt x="424182" y="82786"/>
                    </a:cubicBezTo>
                    <a:lnTo>
                      <a:pt x="408825" y="128929"/>
                    </a:lnTo>
                    <a:cubicBezTo>
                      <a:pt x="408396" y="130286"/>
                      <a:pt x="407325" y="131286"/>
                      <a:pt x="406039" y="131714"/>
                    </a:cubicBezTo>
                    <a:lnTo>
                      <a:pt x="361396" y="146571"/>
                    </a:lnTo>
                    <a:lnTo>
                      <a:pt x="316111" y="222071"/>
                    </a:lnTo>
                    <a:cubicBezTo>
                      <a:pt x="315754" y="222714"/>
                      <a:pt x="315182" y="223214"/>
                      <a:pt x="314611" y="223571"/>
                    </a:cubicBezTo>
                    <a:lnTo>
                      <a:pt x="237754" y="269714"/>
                    </a:lnTo>
                    <a:cubicBezTo>
                      <a:pt x="237254" y="270000"/>
                      <a:pt x="236682" y="270214"/>
                      <a:pt x="236039" y="270286"/>
                    </a:cubicBezTo>
                    <a:lnTo>
                      <a:pt x="132254" y="285071"/>
                    </a:lnTo>
                    <a:lnTo>
                      <a:pt x="132254" y="325500"/>
                    </a:lnTo>
                    <a:lnTo>
                      <a:pt x="161682" y="354929"/>
                    </a:lnTo>
                    <a:cubicBezTo>
                      <a:pt x="162539" y="355786"/>
                      <a:pt x="162968" y="356929"/>
                      <a:pt x="162968" y="358071"/>
                    </a:cubicBezTo>
                    <a:lnTo>
                      <a:pt x="162968" y="408714"/>
                    </a:lnTo>
                    <a:lnTo>
                      <a:pt x="201539" y="370286"/>
                    </a:lnTo>
                    <a:cubicBezTo>
                      <a:pt x="202396" y="369357"/>
                      <a:pt x="203468" y="368929"/>
                      <a:pt x="204611" y="368929"/>
                    </a:cubicBezTo>
                    <a:cubicBezTo>
                      <a:pt x="204825" y="368929"/>
                      <a:pt x="205111" y="368929"/>
                      <a:pt x="205325" y="369000"/>
                    </a:cubicBezTo>
                    <a:cubicBezTo>
                      <a:pt x="206896" y="369214"/>
                      <a:pt x="208111" y="370143"/>
                      <a:pt x="208754" y="371429"/>
                    </a:cubicBezTo>
                    <a:lnTo>
                      <a:pt x="238182" y="430429"/>
                    </a:lnTo>
                    <a:lnTo>
                      <a:pt x="343039" y="430429"/>
                    </a:lnTo>
                    <a:cubicBezTo>
                      <a:pt x="344611" y="430429"/>
                      <a:pt x="346039" y="431286"/>
                      <a:pt x="346896" y="432571"/>
                    </a:cubicBezTo>
                    <a:lnTo>
                      <a:pt x="391754" y="507286"/>
                    </a:lnTo>
                    <a:lnTo>
                      <a:pt x="450754" y="507286"/>
                    </a:lnTo>
                    <a:cubicBezTo>
                      <a:pt x="451039" y="507286"/>
                      <a:pt x="451325" y="507286"/>
                      <a:pt x="451611" y="507357"/>
                    </a:cubicBezTo>
                    <a:cubicBezTo>
                      <a:pt x="454039" y="507857"/>
                      <a:pt x="455611" y="510214"/>
                      <a:pt x="455111" y="512643"/>
                    </a:cubicBezTo>
                    <a:lnTo>
                      <a:pt x="439754" y="589500"/>
                    </a:lnTo>
                    <a:cubicBezTo>
                      <a:pt x="439611" y="590357"/>
                      <a:pt x="439182" y="591143"/>
                      <a:pt x="438539" y="591786"/>
                    </a:cubicBezTo>
                    <a:lnTo>
                      <a:pt x="378325" y="652000"/>
                    </a:lnTo>
                    <a:lnTo>
                      <a:pt x="378325" y="696286"/>
                    </a:lnTo>
                    <a:cubicBezTo>
                      <a:pt x="378325" y="697714"/>
                      <a:pt x="377682" y="699000"/>
                      <a:pt x="376539" y="699857"/>
                    </a:cubicBezTo>
                    <a:lnTo>
                      <a:pt x="316825" y="744643"/>
                    </a:lnTo>
                    <a:lnTo>
                      <a:pt x="316825" y="819286"/>
                    </a:lnTo>
                    <a:cubicBezTo>
                      <a:pt x="316825" y="821786"/>
                      <a:pt x="314825" y="823786"/>
                      <a:pt x="312325" y="823786"/>
                    </a:cubicBezTo>
                    <a:cubicBezTo>
                      <a:pt x="311896" y="823786"/>
                      <a:pt x="311468" y="823714"/>
                      <a:pt x="311039" y="823571"/>
                    </a:cubicBezTo>
                    <a:lnTo>
                      <a:pt x="264825" y="808143"/>
                    </a:lnTo>
                    <a:cubicBezTo>
                      <a:pt x="263539" y="807714"/>
                      <a:pt x="262539" y="806786"/>
                      <a:pt x="262039" y="805571"/>
                    </a:cubicBezTo>
                    <a:lnTo>
                      <a:pt x="231254" y="728714"/>
                    </a:lnTo>
                    <a:cubicBezTo>
                      <a:pt x="231039" y="728214"/>
                      <a:pt x="230968" y="727643"/>
                      <a:pt x="230968" y="727071"/>
                    </a:cubicBezTo>
                    <a:lnTo>
                      <a:pt x="230968" y="577143"/>
                    </a:lnTo>
                    <a:lnTo>
                      <a:pt x="157611" y="562500"/>
                    </a:lnTo>
                    <a:cubicBezTo>
                      <a:pt x="156254" y="562214"/>
                      <a:pt x="155039" y="561357"/>
                      <a:pt x="154468" y="560071"/>
                    </a:cubicBezTo>
                    <a:lnTo>
                      <a:pt x="123682" y="498571"/>
                    </a:lnTo>
                    <a:cubicBezTo>
                      <a:pt x="123396" y="497929"/>
                      <a:pt x="123182" y="497286"/>
                      <a:pt x="123182" y="496571"/>
                    </a:cubicBezTo>
                    <a:lnTo>
                      <a:pt x="123182" y="450429"/>
                    </a:lnTo>
                    <a:cubicBezTo>
                      <a:pt x="123182" y="449214"/>
                      <a:pt x="123682" y="448143"/>
                      <a:pt x="124468" y="447286"/>
                    </a:cubicBezTo>
                    <a:lnTo>
                      <a:pt x="151325" y="420357"/>
                    </a:lnTo>
                    <a:lnTo>
                      <a:pt x="63825" y="361929"/>
                    </a:lnTo>
                    <a:cubicBezTo>
                      <a:pt x="63039" y="361357"/>
                      <a:pt x="62396" y="360571"/>
                      <a:pt x="62111" y="359643"/>
                    </a:cubicBezTo>
                    <a:lnTo>
                      <a:pt x="38539" y="288929"/>
                    </a:lnTo>
                    <a:lnTo>
                      <a:pt x="28468" y="321571"/>
                    </a:lnTo>
                    <a:close/>
                    <a:moveTo>
                      <a:pt x="132254" y="452286"/>
                    </a:moveTo>
                    <a:lnTo>
                      <a:pt x="132254" y="495500"/>
                    </a:lnTo>
                    <a:lnTo>
                      <a:pt x="161611" y="554071"/>
                    </a:lnTo>
                    <a:lnTo>
                      <a:pt x="236325" y="569000"/>
                    </a:lnTo>
                    <a:cubicBezTo>
                      <a:pt x="238396" y="569429"/>
                      <a:pt x="239896" y="571286"/>
                      <a:pt x="239896" y="573357"/>
                    </a:cubicBezTo>
                    <a:lnTo>
                      <a:pt x="239896" y="726286"/>
                    </a:lnTo>
                    <a:lnTo>
                      <a:pt x="269539" y="800500"/>
                    </a:lnTo>
                    <a:lnTo>
                      <a:pt x="307825" y="813143"/>
                    </a:lnTo>
                    <a:lnTo>
                      <a:pt x="307825" y="742500"/>
                    </a:lnTo>
                    <a:cubicBezTo>
                      <a:pt x="307825" y="741071"/>
                      <a:pt x="308468" y="739786"/>
                      <a:pt x="309611" y="738929"/>
                    </a:cubicBezTo>
                    <a:lnTo>
                      <a:pt x="369325" y="694143"/>
                    </a:lnTo>
                    <a:lnTo>
                      <a:pt x="369325" y="650214"/>
                    </a:lnTo>
                    <a:cubicBezTo>
                      <a:pt x="369325" y="649000"/>
                      <a:pt x="369825" y="647929"/>
                      <a:pt x="370611" y="647071"/>
                    </a:cubicBezTo>
                    <a:lnTo>
                      <a:pt x="431182" y="586500"/>
                    </a:lnTo>
                    <a:lnTo>
                      <a:pt x="445182" y="516286"/>
                    </a:lnTo>
                    <a:lnTo>
                      <a:pt x="389111" y="516286"/>
                    </a:lnTo>
                    <a:cubicBezTo>
                      <a:pt x="387539" y="516286"/>
                      <a:pt x="386111" y="515429"/>
                      <a:pt x="385254" y="514143"/>
                    </a:cubicBezTo>
                    <a:lnTo>
                      <a:pt x="340396" y="439429"/>
                    </a:lnTo>
                    <a:lnTo>
                      <a:pt x="235468" y="439429"/>
                    </a:lnTo>
                    <a:cubicBezTo>
                      <a:pt x="233754" y="439429"/>
                      <a:pt x="232182" y="438500"/>
                      <a:pt x="231468" y="436929"/>
                    </a:cubicBezTo>
                    <a:lnTo>
                      <a:pt x="203468" y="381000"/>
                    </a:lnTo>
                    <a:lnTo>
                      <a:pt x="132254" y="452286"/>
                    </a:lnTo>
                    <a:close/>
                    <a:moveTo>
                      <a:pt x="666039" y="384429"/>
                    </a:moveTo>
                    <a:cubicBezTo>
                      <a:pt x="666896" y="384429"/>
                      <a:pt x="667825" y="384714"/>
                      <a:pt x="668539" y="385214"/>
                    </a:cubicBezTo>
                    <a:lnTo>
                      <a:pt x="714682" y="416000"/>
                    </a:lnTo>
                    <a:cubicBezTo>
                      <a:pt x="715896" y="416857"/>
                      <a:pt x="716682" y="418214"/>
                      <a:pt x="716682" y="419714"/>
                    </a:cubicBezTo>
                    <a:lnTo>
                      <a:pt x="716682" y="480143"/>
                    </a:lnTo>
                    <a:lnTo>
                      <a:pt x="777825" y="602214"/>
                    </a:lnTo>
                    <a:cubicBezTo>
                      <a:pt x="778039" y="602714"/>
                      <a:pt x="778254" y="603429"/>
                      <a:pt x="778182" y="604071"/>
                    </a:cubicBezTo>
                    <a:lnTo>
                      <a:pt x="778182" y="663857"/>
                    </a:lnTo>
                    <a:lnTo>
                      <a:pt x="814611" y="700286"/>
                    </a:lnTo>
                    <a:lnTo>
                      <a:pt x="821896" y="688929"/>
                    </a:lnTo>
                    <a:cubicBezTo>
                      <a:pt x="907468" y="556357"/>
                      <a:pt x="915325" y="387000"/>
                      <a:pt x="842396" y="247071"/>
                    </a:cubicBezTo>
                    <a:lnTo>
                      <a:pt x="838111" y="238857"/>
                    </a:lnTo>
                    <a:lnTo>
                      <a:pt x="744325" y="270143"/>
                    </a:lnTo>
                    <a:cubicBezTo>
                      <a:pt x="743825" y="270286"/>
                      <a:pt x="743396" y="270357"/>
                      <a:pt x="742896" y="270357"/>
                    </a:cubicBezTo>
                    <a:cubicBezTo>
                      <a:pt x="742682" y="270357"/>
                      <a:pt x="742396" y="270357"/>
                      <a:pt x="742182" y="270286"/>
                    </a:cubicBezTo>
                    <a:lnTo>
                      <a:pt x="649896" y="254929"/>
                    </a:lnTo>
                    <a:cubicBezTo>
                      <a:pt x="648682" y="254714"/>
                      <a:pt x="647611" y="254000"/>
                      <a:pt x="646896" y="253000"/>
                    </a:cubicBezTo>
                    <a:lnTo>
                      <a:pt x="617539" y="208857"/>
                    </a:lnTo>
                    <a:lnTo>
                      <a:pt x="529468" y="208857"/>
                    </a:lnTo>
                    <a:lnTo>
                      <a:pt x="486254" y="252071"/>
                    </a:lnTo>
                    <a:lnTo>
                      <a:pt x="500968" y="355000"/>
                    </a:lnTo>
                    <a:lnTo>
                      <a:pt x="604896" y="399571"/>
                    </a:lnTo>
                    <a:lnTo>
                      <a:pt x="664968" y="384571"/>
                    </a:lnTo>
                    <a:cubicBezTo>
                      <a:pt x="665325" y="384500"/>
                      <a:pt x="665682" y="384429"/>
                      <a:pt x="666039" y="384429"/>
                    </a:cubicBezTo>
                    <a:close/>
                    <a:moveTo>
                      <a:pt x="278039" y="44214"/>
                    </a:moveTo>
                    <a:cubicBezTo>
                      <a:pt x="173825" y="88786"/>
                      <a:pt x="91468" y="170500"/>
                      <a:pt x="46039" y="274357"/>
                    </a:cubicBezTo>
                    <a:lnTo>
                      <a:pt x="44325" y="278143"/>
                    </a:lnTo>
                    <a:lnTo>
                      <a:pt x="70039" y="355286"/>
                    </a:lnTo>
                    <a:lnTo>
                      <a:pt x="154039" y="411286"/>
                    </a:lnTo>
                    <a:lnTo>
                      <a:pt x="154039" y="360000"/>
                    </a:lnTo>
                    <a:lnTo>
                      <a:pt x="124611" y="330571"/>
                    </a:lnTo>
                    <a:cubicBezTo>
                      <a:pt x="123754" y="329714"/>
                      <a:pt x="123325" y="328571"/>
                      <a:pt x="123325" y="327429"/>
                    </a:cubicBezTo>
                    <a:lnTo>
                      <a:pt x="123325" y="281286"/>
                    </a:lnTo>
                    <a:cubicBezTo>
                      <a:pt x="123325" y="279071"/>
                      <a:pt x="124968" y="277143"/>
                      <a:pt x="127182" y="276857"/>
                    </a:cubicBezTo>
                    <a:lnTo>
                      <a:pt x="233968" y="261643"/>
                    </a:lnTo>
                    <a:lnTo>
                      <a:pt x="309111" y="216571"/>
                    </a:lnTo>
                    <a:lnTo>
                      <a:pt x="354682" y="140643"/>
                    </a:lnTo>
                    <a:cubicBezTo>
                      <a:pt x="355254" y="139714"/>
                      <a:pt x="356111" y="139071"/>
                      <a:pt x="357111" y="138714"/>
                    </a:cubicBezTo>
                    <a:lnTo>
                      <a:pt x="401111" y="124000"/>
                    </a:lnTo>
                    <a:lnTo>
                      <a:pt x="414182" y="85000"/>
                    </a:lnTo>
                    <a:lnTo>
                      <a:pt x="327039" y="70500"/>
                    </a:lnTo>
                    <a:cubicBezTo>
                      <a:pt x="326396" y="70429"/>
                      <a:pt x="325825" y="70143"/>
                      <a:pt x="325254" y="69786"/>
                    </a:cubicBezTo>
                    <a:lnTo>
                      <a:pt x="283468" y="41929"/>
                    </a:lnTo>
                    <a:lnTo>
                      <a:pt x="278039" y="44214"/>
                    </a:lnTo>
                    <a:close/>
                    <a:moveTo>
                      <a:pt x="604539" y="138429"/>
                    </a:moveTo>
                    <a:cubicBezTo>
                      <a:pt x="604968" y="138429"/>
                      <a:pt x="605468" y="138500"/>
                      <a:pt x="605896" y="138643"/>
                    </a:cubicBezTo>
                    <a:lnTo>
                      <a:pt x="651825" y="153929"/>
                    </a:lnTo>
                    <a:lnTo>
                      <a:pt x="726611" y="168929"/>
                    </a:lnTo>
                    <a:lnTo>
                      <a:pt x="766611" y="142214"/>
                    </a:lnTo>
                    <a:lnTo>
                      <a:pt x="756896" y="132786"/>
                    </a:lnTo>
                    <a:cubicBezTo>
                      <a:pt x="726396" y="103357"/>
                      <a:pt x="691825" y="78500"/>
                      <a:pt x="654254" y="58857"/>
                    </a:cubicBezTo>
                    <a:lnTo>
                      <a:pt x="649325" y="56286"/>
                    </a:lnTo>
                    <a:lnTo>
                      <a:pt x="591111" y="85357"/>
                    </a:lnTo>
                    <a:cubicBezTo>
                      <a:pt x="590539" y="85643"/>
                      <a:pt x="589825" y="85786"/>
                      <a:pt x="589111" y="85786"/>
                    </a:cubicBezTo>
                    <a:lnTo>
                      <a:pt x="530325" y="85786"/>
                    </a:lnTo>
                    <a:lnTo>
                      <a:pt x="503111" y="140214"/>
                    </a:lnTo>
                    <a:lnTo>
                      <a:pt x="543111" y="153571"/>
                    </a:lnTo>
                    <a:lnTo>
                      <a:pt x="603396" y="138500"/>
                    </a:lnTo>
                    <a:cubicBezTo>
                      <a:pt x="603825" y="138429"/>
                      <a:pt x="604182" y="138429"/>
                      <a:pt x="604539" y="138429"/>
                    </a:cubicBezTo>
                    <a:close/>
                  </a:path>
                </a:pathLst>
              </a:custGeom>
              <a:solidFill>
                <a:srgbClr val="E6ECEE"/>
              </a:solidFill>
              <a:ln w="12700" cap="rnd">
                <a:solidFill>
                  <a:srgbClr val="E6ECEE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7341C2A7-5094-427E-95B0-5A69232F6D6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299983" y="1511300"/>
              <a:ext cx="762050" cy="762050"/>
              <a:chOff x="1309911" y="1368227"/>
              <a:chExt cx="762050" cy="762050"/>
            </a:xfrm>
          </p:grpSpPr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B50FA975-BD20-461C-97BF-AF8AEBA3E399}"/>
                  </a:ext>
                </a:extLst>
              </p:cNvPr>
              <p:cNvSpPr/>
              <p:nvPr/>
            </p:nvSpPr>
            <p:spPr bwMode="gray">
              <a:xfrm>
                <a:off x="1309911" y="1368227"/>
                <a:ext cx="762050" cy="762050"/>
              </a:xfrm>
              <a:prstGeom prst="ellipse">
                <a:avLst/>
              </a:prstGeom>
              <a:gradFill flip="none" rotWithShape="1">
                <a:gsLst>
                  <a:gs pos="0">
                    <a:srgbClr val="314149"/>
                  </a:gs>
                  <a:gs pos="100000">
                    <a:srgbClr val="35475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  <p:grpSp>
            <p:nvGrpSpPr>
              <p:cNvPr id="45" name="Gruppieren 44">
                <a:extLst>
                  <a:ext uri="{FF2B5EF4-FFF2-40B4-BE49-F238E27FC236}">
                    <a16:creationId xmlns:a16="http://schemas.microsoft.com/office/drawing/2014/main" id="{7B1A5D36-A538-4A12-86B3-9C858109A249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1402936" y="1461252"/>
                <a:ext cx="576000" cy="576000"/>
                <a:chOff x="10297108" y="2654731"/>
                <a:chExt cx="517258" cy="517258"/>
              </a:xfrm>
            </p:grpSpPr>
            <p:sp>
              <p:nvSpPr>
                <p:cNvPr id="46" name="Ellipse 45">
                  <a:extLst>
                    <a:ext uri="{FF2B5EF4-FFF2-40B4-BE49-F238E27FC236}">
                      <a16:creationId xmlns:a16="http://schemas.microsoft.com/office/drawing/2014/main" id="{AB6FB5BD-7A22-44E5-9AD4-1F85D461163D}"/>
                    </a:ext>
                  </a:extLst>
                </p:cNvPr>
                <p:cNvSpPr/>
                <p:nvPr/>
              </p:nvSpPr>
              <p:spPr bwMode="gray">
                <a:xfrm>
                  <a:off x="10297108" y="2654731"/>
                  <a:ext cx="517258" cy="517258"/>
                </a:xfrm>
                <a:prstGeom prst="ellipse">
                  <a:avLst/>
                </a:prstGeom>
                <a:noFill/>
                <a:ln w="508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>
                    <a:lnSpc>
                      <a:spcPct val="90000"/>
                    </a:lnSpc>
                    <a:spcAft>
                      <a:spcPts val="1000"/>
                    </a:spcAft>
                  </a:pPr>
                  <a:endParaRPr lang="de-DE" dirty="0"/>
                </a:p>
              </p:txBody>
            </p:sp>
            <p:cxnSp>
              <p:nvCxnSpPr>
                <p:cNvPr id="47" name="Gerader Verbinder 46">
                  <a:extLst>
                    <a:ext uri="{FF2B5EF4-FFF2-40B4-BE49-F238E27FC236}">
                      <a16:creationId xmlns:a16="http://schemas.microsoft.com/office/drawing/2014/main" id="{07C5879A-F49E-4EAD-8F5C-22868FBDCD04}"/>
                    </a:ext>
                  </a:extLst>
                </p:cNvPr>
                <p:cNvCxnSpPr>
                  <a:stCxn id="46" idx="3"/>
                  <a:endCxn id="46" idx="7"/>
                </p:cNvCxnSpPr>
                <p:nvPr/>
              </p:nvCxnSpPr>
              <p:spPr bwMode="gray">
                <a:xfrm flipV="1">
                  <a:off x="10372859" y="2730482"/>
                  <a:ext cx="365756" cy="365756"/>
                </a:xfrm>
                <a:prstGeom prst="line">
                  <a:avLst/>
                </a:prstGeom>
                <a:ln w="50800">
                  <a:solidFill>
                    <a:srgbClr val="DCE04B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58" name="WEITER">
            <a:extLst>
              <a:ext uri="{FF2B5EF4-FFF2-40B4-BE49-F238E27FC236}">
                <a16:creationId xmlns:a16="http://schemas.microsoft.com/office/drawing/2014/main" id="{139CD1E9-0907-4308-A2D1-30F720F4368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F8008D07-4EB5-40F0-A134-3889F6A1086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26F52C48-DD52-4135-98A5-7597DE6AD326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61" name="Gerader Verbinder 60">
                <a:extLst>
                  <a:ext uri="{FF2B5EF4-FFF2-40B4-BE49-F238E27FC236}">
                    <a16:creationId xmlns:a16="http://schemas.microsoft.com/office/drawing/2014/main" id="{0E8C7E6E-F033-4F4A-A063-7FC805C7B86F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Gerader Verbinder 61">
                <a:extLst>
                  <a:ext uri="{FF2B5EF4-FFF2-40B4-BE49-F238E27FC236}">
                    <a16:creationId xmlns:a16="http://schemas.microsoft.com/office/drawing/2014/main" id="{5135EE93-5767-41B9-921E-5D62A6AAA06E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4256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7" dur="1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7" dur="25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6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8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93" restart="whenNotActive" fill="hold" evtFilter="cancelBubble" nodeType="interactiveSeq">
                    <p:stCondLst>
                      <p:cond evt="onClick" delay="0">
                        <p:tgtEl>
                          <p:spTgt spid="11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94" fill="hold">
                          <p:stCondLst>
                            <p:cond delay="0"/>
                          </p:stCondLst>
                          <p:childTnLst>
                            <p:par>
                              <p:cTn id="9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15"/>
                      </p:tgtEl>
                    </p:cond>
                  </p:nextCondLst>
                </p:seq>
              </p:childTnLst>
            </p:cTn>
          </p:par>
        </p:tnLst>
        <p:bldLst>
          <p:bldP spid="114" grpId="0"/>
          <p:bldP spid="115" grpId="0"/>
          <p:bldP spid="117" grpId="0"/>
          <p:bldP spid="129" grpId="0"/>
          <p:bldP spid="130" grpId="0"/>
          <p:bldP spid="131" grpId="0"/>
          <p:bldP spid="132" grpId="0"/>
          <p:bldP spid="138" grpId="0"/>
          <p:bldP spid="139" grpId="0"/>
          <p:bldP spid="150" grpId="0"/>
          <p:bldP spid="153" grpId="0"/>
          <p:bldP spid="116" grpId="0"/>
          <p:bldP spid="136" grpId="0"/>
          <p:bldP spid="144" grpId="0"/>
          <p:bldP spid="149" grpId="0" animBg="1"/>
          <p:bldP spid="155" grpId="0"/>
          <p:bldP spid="1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7" dur="1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25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6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8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93" restart="whenNotActive" fill="hold" evtFilter="cancelBubble" nodeType="interactiveSeq">
                    <p:stCondLst>
                      <p:cond evt="onClick" delay="0">
                        <p:tgtEl>
                          <p:spTgt spid="11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94" fill="hold">
                          <p:stCondLst>
                            <p:cond delay="0"/>
                          </p:stCondLst>
                          <p:childTnLst>
                            <p:par>
                              <p:cTn id="9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15"/>
                      </p:tgtEl>
                    </p:cond>
                  </p:nextCondLst>
                </p:seq>
              </p:childTnLst>
            </p:cTn>
          </p:par>
        </p:tnLst>
        <p:bldLst>
          <p:bldP spid="114" grpId="0"/>
          <p:bldP spid="115" grpId="0"/>
          <p:bldP spid="117" grpId="0"/>
          <p:bldP spid="129" grpId="0"/>
          <p:bldP spid="130" grpId="0"/>
          <p:bldP spid="131" grpId="0"/>
          <p:bldP spid="132" grpId="0"/>
          <p:bldP spid="138" grpId="0"/>
          <p:bldP spid="139" grpId="0"/>
          <p:bldP spid="150" grpId="0"/>
          <p:bldP spid="153" grpId="0"/>
          <p:bldP spid="116" grpId="0"/>
          <p:bldP spid="136" grpId="0"/>
          <p:bldP spid="144" grpId="0"/>
          <p:bldP spid="149" grpId="0" animBg="1"/>
          <p:bldP spid="155" grpId="0"/>
          <p:bldP spid="15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4" name="Titel">
            <a:extLst>
              <a:ext uri="{FF2B5EF4-FFF2-40B4-BE49-F238E27FC236}">
                <a16:creationId xmlns:a16="http://schemas.microsoft.com/office/drawing/2014/main" id="{809657D9-B422-4A7B-8CCD-820F8126C10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Zusammenfassung</a:t>
            </a:r>
            <a:br>
              <a:rPr lang="de-DE" dirty="0"/>
            </a:br>
            <a:endParaRPr lang="de-DE" dirty="0"/>
          </a:p>
        </p:txBody>
      </p:sp>
      <p:sp>
        <p:nvSpPr>
          <p:cNvPr id="8" name="Inhalt 1">
            <a:extLst>
              <a:ext uri="{FF2B5EF4-FFF2-40B4-BE49-F238E27FC236}">
                <a16:creationId xmlns:a16="http://schemas.microsoft.com/office/drawing/2014/main" id="{76427FAD-1363-45B1-B836-BEEF1D623693}"/>
              </a:ext>
            </a:extLst>
          </p:cNvPr>
          <p:cNvSpPr txBox="1">
            <a:spLocks/>
          </p:cNvSpPr>
          <p:nvPr/>
        </p:nvSpPr>
        <p:spPr bwMode="gray">
          <a:xfrm>
            <a:off x="1350441" y="2398499"/>
            <a:ext cx="2592000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Um die Veröffentlichung und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letztlich auch eine rechtssichere Nachnutzung zu ermöglichen, sind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häufig vertragliche Vereinbarungen </a:t>
            </a:r>
            <a:r>
              <a:rPr lang="de-DE" sz="1200" dirty="0">
                <a:solidFill>
                  <a:schemeClr val="bg1"/>
                </a:solidFill>
              </a:rPr>
              <a:t>erforderlich.</a:t>
            </a:r>
          </a:p>
        </p:txBody>
      </p:sp>
      <p:sp>
        <p:nvSpPr>
          <p:cNvPr id="94" name="Inhalt 2">
            <a:extLst>
              <a:ext uri="{FF2B5EF4-FFF2-40B4-BE49-F238E27FC236}">
                <a16:creationId xmlns:a16="http://schemas.microsoft.com/office/drawing/2014/main" id="{7726EEB8-476D-4810-92D4-443032F827A1}"/>
              </a:ext>
            </a:extLst>
          </p:cNvPr>
          <p:cNvSpPr txBox="1">
            <a:spLocks/>
          </p:cNvSpPr>
          <p:nvPr/>
        </p:nvSpPr>
        <p:spPr bwMode="gray">
          <a:xfrm>
            <a:off x="5208645" y="2398499"/>
            <a:ext cx="2592000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accent1"/>
                </a:solidFill>
                <a:latin typeface="+mj-lt"/>
              </a:rPr>
              <a:t>Rechte anderer Wissen-schaftler*innen </a:t>
            </a:r>
            <a:r>
              <a:rPr lang="de-DE" sz="1200" dirty="0">
                <a:solidFill>
                  <a:schemeClr val="bg1"/>
                </a:solidFill>
              </a:rPr>
              <a:t>sind zu berück-sichtigen und nur eingeschränkt insoweit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Arbeitsergebnisse der / dem Arbeitgeber*in</a:t>
            </a:r>
            <a:r>
              <a:rPr lang="de-DE" sz="1200" dirty="0">
                <a:solidFill>
                  <a:schemeClr val="bg1"/>
                </a:solidFill>
              </a:rPr>
              <a:t> zustehen.</a:t>
            </a:r>
          </a:p>
        </p:txBody>
      </p:sp>
      <p:sp>
        <p:nvSpPr>
          <p:cNvPr id="12" name="Inhalt 3">
            <a:extLst>
              <a:ext uri="{FF2B5EF4-FFF2-40B4-BE49-F238E27FC236}">
                <a16:creationId xmlns:a16="http://schemas.microsoft.com/office/drawing/2014/main" id="{E951DD03-40F8-4DD4-82B5-426867647DBE}"/>
              </a:ext>
            </a:extLst>
          </p:cNvPr>
          <p:cNvSpPr txBox="1">
            <a:spLocks/>
          </p:cNvSpPr>
          <p:nvPr/>
        </p:nvSpPr>
        <p:spPr bwMode="gray">
          <a:xfrm>
            <a:off x="9057599" y="2398499"/>
            <a:ext cx="2621483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Geheimhaltungsabreden können durch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gesonderten Vertrag oder Dienstanweisung der Arbeitgeberin / des Arbeitgebers i.V.m. dem Arbeitsvertrag</a:t>
            </a:r>
            <a:r>
              <a:rPr lang="de-DE" sz="1200" dirty="0">
                <a:solidFill>
                  <a:schemeClr val="bg1"/>
                </a:solidFill>
              </a:rPr>
              <a:t> wirksam werden. </a:t>
            </a:r>
          </a:p>
        </p:txBody>
      </p:sp>
      <p:sp>
        <p:nvSpPr>
          <p:cNvPr id="14" name="Inhalt 4">
            <a:extLst>
              <a:ext uri="{FF2B5EF4-FFF2-40B4-BE49-F238E27FC236}">
                <a16:creationId xmlns:a16="http://schemas.microsoft.com/office/drawing/2014/main" id="{C17EC97B-7AE4-4D2B-9DD7-991317ABED68}"/>
              </a:ext>
            </a:extLst>
          </p:cNvPr>
          <p:cNvSpPr txBox="1">
            <a:spLocks/>
          </p:cNvSpPr>
          <p:nvPr/>
        </p:nvSpPr>
        <p:spPr bwMode="gray">
          <a:xfrm>
            <a:off x="1350441" y="3755096"/>
            <a:ext cx="2592000" cy="104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Die / der Arbeitnehmer*in ist in der Regel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auch dann zur Geheimhaltung verpflichtet, wenn </a:t>
            </a:r>
            <a:r>
              <a:rPr lang="de-DE" sz="1200" dirty="0">
                <a:solidFill>
                  <a:schemeClr val="bg1"/>
                </a:solidFill>
              </a:rPr>
              <a:t>die / der Arbeitgeber*in durch die / den Drittmittelgeber*in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zur Veröffent-lichung angehalten </a:t>
            </a:r>
            <a:r>
              <a:rPr lang="de-DE" sz="1200" dirty="0">
                <a:solidFill>
                  <a:schemeClr val="bg1"/>
                </a:solidFill>
              </a:rPr>
              <a:t>ist.</a:t>
            </a:r>
          </a:p>
        </p:txBody>
      </p:sp>
      <p:sp>
        <p:nvSpPr>
          <p:cNvPr id="16" name="Inhalt 5">
            <a:extLst>
              <a:ext uri="{FF2B5EF4-FFF2-40B4-BE49-F238E27FC236}">
                <a16:creationId xmlns:a16="http://schemas.microsoft.com/office/drawing/2014/main" id="{AE1A6883-A26D-4F8D-9022-63528DE46C9A}"/>
              </a:ext>
            </a:extLst>
          </p:cNvPr>
          <p:cNvSpPr txBox="1">
            <a:spLocks/>
          </p:cNvSpPr>
          <p:nvPr/>
        </p:nvSpPr>
        <p:spPr bwMode="gray">
          <a:xfrm>
            <a:off x="5208645" y="3755096"/>
            <a:ext cx="2592000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Wenn die Forschungsdaten eine patentierbare Erfindung beschreiben, ist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von einer Veröffentlichung der Forschungsdaten vor der Anmeldung zum Patent abzusehen</a:t>
            </a:r>
            <a:r>
              <a:rPr lang="de-DE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" name="Inhalt 6">
            <a:extLst>
              <a:ext uri="{FF2B5EF4-FFF2-40B4-BE49-F238E27FC236}">
                <a16:creationId xmlns:a16="http://schemas.microsoft.com/office/drawing/2014/main" id="{49F13E9F-E6D0-4032-A07C-23805F002544}"/>
              </a:ext>
            </a:extLst>
          </p:cNvPr>
          <p:cNvSpPr txBox="1">
            <a:spLocks/>
          </p:cNvSpPr>
          <p:nvPr/>
        </p:nvSpPr>
        <p:spPr bwMode="gray">
          <a:xfrm>
            <a:off x="9057600" y="3755096"/>
            <a:ext cx="2592000" cy="864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accent1"/>
                </a:solidFill>
                <a:latin typeface="+mj-lt"/>
              </a:rPr>
              <a:t>CC0 (Plus) bzw. CC-BY 4.0 sind für die Veröffentlichung von Forschungsdaten geeignet.</a:t>
            </a:r>
            <a:r>
              <a:rPr lang="de-DE" sz="1200" dirty="0">
                <a:solidFill>
                  <a:schemeClr val="accent1"/>
                </a:solidFill>
              </a:rPr>
              <a:t> </a:t>
            </a:r>
            <a:r>
              <a:rPr lang="de-DE" sz="1200" dirty="0">
                <a:solidFill>
                  <a:schemeClr val="bg1"/>
                </a:solidFill>
              </a:rPr>
              <a:t>Dem Gebot der Quellenangabe ist nach den Regeln zur Sicherung der guten wiss. Praxis zu genügen.</a:t>
            </a:r>
            <a:endParaRPr lang="de-DE" sz="12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9" name="Gerader Verbinder 1">
            <a:extLst>
              <a:ext uri="{FF2B5EF4-FFF2-40B4-BE49-F238E27FC236}">
                <a16:creationId xmlns:a16="http://schemas.microsoft.com/office/drawing/2014/main" id="{9D12F53E-8B7B-49A9-8136-67C0AEA3ACD6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1" y="2398499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2">
            <a:extLst>
              <a:ext uri="{FF2B5EF4-FFF2-40B4-BE49-F238E27FC236}">
                <a16:creationId xmlns:a16="http://schemas.microsoft.com/office/drawing/2014/main" id="{E80081A9-7433-4FDB-8538-BCA73F1189F7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8645" y="2398499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3">
            <a:extLst>
              <a:ext uri="{FF2B5EF4-FFF2-40B4-BE49-F238E27FC236}">
                <a16:creationId xmlns:a16="http://schemas.microsoft.com/office/drawing/2014/main" id="{C762F880-7C64-472C-A54C-2C1E417AA98D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600" y="2398499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4">
            <a:extLst>
              <a:ext uri="{FF2B5EF4-FFF2-40B4-BE49-F238E27FC236}">
                <a16:creationId xmlns:a16="http://schemas.microsoft.com/office/drawing/2014/main" id="{894B7A7F-BCF8-4924-B86A-E42A1F40A7D5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1" y="3755096"/>
            <a:ext cx="0" cy="104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5">
            <a:extLst>
              <a:ext uri="{FF2B5EF4-FFF2-40B4-BE49-F238E27FC236}">
                <a16:creationId xmlns:a16="http://schemas.microsoft.com/office/drawing/2014/main" id="{FBB6F8B4-45B4-48F9-B9CA-A56DDFCA9C0D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8645" y="3755096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6">
            <a:extLst>
              <a:ext uri="{FF2B5EF4-FFF2-40B4-BE49-F238E27FC236}">
                <a16:creationId xmlns:a16="http://schemas.microsoft.com/office/drawing/2014/main" id="{5CE054B1-BF28-49CE-B0B0-6A34DC08315B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600" y="3755096"/>
            <a:ext cx="0" cy="104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2" name="Logo">
            <a:hlinkClick r:id="" action="ppaction://noaction"/>
            <a:extLst>
              <a:ext uri="{FF2B5EF4-FFF2-40B4-BE49-F238E27FC236}">
                <a16:creationId xmlns:a16="http://schemas.microsoft.com/office/drawing/2014/main" id="{68F57770-8377-468F-8378-0B0D90B39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77" name="WEITER">
            <a:extLst>
              <a:ext uri="{FF2B5EF4-FFF2-40B4-BE49-F238E27FC236}">
                <a16:creationId xmlns:a16="http://schemas.microsoft.com/office/drawing/2014/main" id="{191B69F4-DC92-4064-A32C-4E8D87F549E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42D88B49-9890-4447-9F6F-DF35AE7A2FB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79" name="Gruppieren 78">
              <a:extLst>
                <a:ext uri="{FF2B5EF4-FFF2-40B4-BE49-F238E27FC236}">
                  <a16:creationId xmlns:a16="http://schemas.microsoft.com/office/drawing/2014/main" id="{03594190-FF6B-4EF6-B904-AF984A5BA9F9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4CDA1375-B7F2-4E12-9BD7-0013B3730F79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Gerader Verbinder 80">
                <a:extLst>
                  <a:ext uri="{FF2B5EF4-FFF2-40B4-BE49-F238E27FC236}">
                    <a16:creationId xmlns:a16="http://schemas.microsoft.com/office/drawing/2014/main" id="{AB28698B-135F-448F-9328-9BD1F467EB82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B17B8962-8A15-4E0F-B9D9-8C9F0239E45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60721" y="2603699"/>
            <a:ext cx="342685" cy="453600"/>
            <a:chOff x="5186315" y="3154461"/>
            <a:chExt cx="484110" cy="640800"/>
          </a:xfrm>
        </p:grpSpPr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DD64574-97C6-4766-A327-3D4731E6C7A3}"/>
                </a:ext>
              </a:extLst>
            </p:cNvPr>
            <p:cNvSpPr/>
            <p:nvPr/>
          </p:nvSpPr>
          <p:spPr bwMode="gray">
            <a:xfrm>
              <a:off x="5186315" y="3154461"/>
              <a:ext cx="482793" cy="640800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0610FA43-4181-4223-A62C-8DC7ED176191}"/>
                </a:ext>
              </a:extLst>
            </p:cNvPr>
            <p:cNvSpPr/>
            <p:nvPr/>
          </p:nvSpPr>
          <p:spPr bwMode="gray">
            <a:xfrm>
              <a:off x="5278485" y="3593365"/>
              <a:ext cx="144000" cy="877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A93FF6B0-A223-413F-9A4D-356875A71124}"/>
                </a:ext>
              </a:extLst>
            </p:cNvPr>
            <p:cNvSpPr/>
            <p:nvPr/>
          </p:nvSpPr>
          <p:spPr bwMode="gray">
            <a:xfrm>
              <a:off x="5556310" y="3154461"/>
              <a:ext cx="114115" cy="11411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270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1589067C-C1F6-4B82-BEE0-57AF64BAD369}"/>
                </a:ext>
              </a:extLst>
            </p:cNvPr>
            <p:cNvSpPr/>
            <p:nvPr/>
          </p:nvSpPr>
          <p:spPr bwMode="gray">
            <a:xfrm>
              <a:off x="5278485" y="3322675"/>
              <a:ext cx="307232" cy="877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A1BA0673-45C6-4B63-AB7F-7F872097612B}"/>
                </a:ext>
              </a:extLst>
            </p:cNvPr>
            <p:cNvSpPr/>
            <p:nvPr/>
          </p:nvSpPr>
          <p:spPr bwMode="gray">
            <a:xfrm>
              <a:off x="5278485" y="3485089"/>
              <a:ext cx="307232" cy="877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D2475B17-3552-4C53-869E-9F1B92623732}"/>
                </a:ext>
              </a:extLst>
            </p:cNvPr>
            <p:cNvSpPr/>
            <p:nvPr/>
          </p:nvSpPr>
          <p:spPr bwMode="gray">
            <a:xfrm>
              <a:off x="5278485" y="3430951"/>
              <a:ext cx="307232" cy="877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DD8D8B4D-3A15-4588-8BC0-68ABBDC420C6}"/>
                </a:ext>
              </a:extLst>
            </p:cNvPr>
            <p:cNvSpPr/>
            <p:nvPr/>
          </p:nvSpPr>
          <p:spPr bwMode="gray">
            <a:xfrm>
              <a:off x="5278485" y="3376813"/>
              <a:ext cx="307232" cy="877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6E5B3EC1-E893-4588-A082-F2E172C58E63}"/>
                </a:ext>
              </a:extLst>
            </p:cNvPr>
            <p:cNvSpPr/>
            <p:nvPr/>
          </p:nvSpPr>
          <p:spPr bwMode="gray">
            <a:xfrm>
              <a:off x="5278485" y="3539227"/>
              <a:ext cx="307232" cy="8778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B9EA1AD1-2035-4384-B0C5-FAA280D1B4C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274270" y="3679320"/>
              <a:ext cx="311447" cy="45719"/>
            </a:xfrm>
            <a:custGeom>
              <a:avLst/>
              <a:gdLst>
                <a:gd name="connsiteX0" fmla="*/ 0 w 571500"/>
                <a:gd name="connsiteY0" fmla="*/ 76378 h 95437"/>
                <a:gd name="connsiteX1" fmla="*/ 120650 w 571500"/>
                <a:gd name="connsiteY1" fmla="*/ 178 h 95437"/>
                <a:gd name="connsiteX2" fmla="*/ 158750 w 571500"/>
                <a:gd name="connsiteY2" fmla="*/ 95428 h 95437"/>
                <a:gd name="connsiteX3" fmla="*/ 241300 w 571500"/>
                <a:gd name="connsiteY3" fmla="*/ 6528 h 95437"/>
                <a:gd name="connsiteX4" fmla="*/ 355600 w 571500"/>
                <a:gd name="connsiteY4" fmla="*/ 70028 h 95437"/>
                <a:gd name="connsiteX5" fmla="*/ 571500 w 571500"/>
                <a:gd name="connsiteY5" fmla="*/ 63678 h 95437"/>
                <a:gd name="connsiteX0" fmla="*/ 0 w 571500"/>
                <a:gd name="connsiteY0" fmla="*/ 76378 h 95437"/>
                <a:gd name="connsiteX1" fmla="*/ 120650 w 571500"/>
                <a:gd name="connsiteY1" fmla="*/ 178 h 95437"/>
                <a:gd name="connsiteX2" fmla="*/ 158750 w 571500"/>
                <a:gd name="connsiteY2" fmla="*/ 95428 h 95437"/>
                <a:gd name="connsiteX3" fmla="*/ 241300 w 571500"/>
                <a:gd name="connsiteY3" fmla="*/ 6528 h 95437"/>
                <a:gd name="connsiteX4" fmla="*/ 369360 w 571500"/>
                <a:gd name="connsiteY4" fmla="*/ 81768 h 95437"/>
                <a:gd name="connsiteX5" fmla="*/ 571500 w 571500"/>
                <a:gd name="connsiteY5" fmla="*/ 63678 h 9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" h="95437">
                  <a:moveTo>
                    <a:pt x="0" y="76378"/>
                  </a:moveTo>
                  <a:cubicBezTo>
                    <a:pt x="47096" y="36690"/>
                    <a:pt x="94192" y="-2997"/>
                    <a:pt x="120650" y="178"/>
                  </a:cubicBezTo>
                  <a:cubicBezTo>
                    <a:pt x="147108" y="3353"/>
                    <a:pt x="138642" y="94370"/>
                    <a:pt x="158750" y="95428"/>
                  </a:cubicBezTo>
                  <a:cubicBezTo>
                    <a:pt x="178858" y="96486"/>
                    <a:pt x="206198" y="8805"/>
                    <a:pt x="241300" y="6528"/>
                  </a:cubicBezTo>
                  <a:cubicBezTo>
                    <a:pt x="276402" y="4251"/>
                    <a:pt x="314327" y="72243"/>
                    <a:pt x="369360" y="81768"/>
                  </a:cubicBezTo>
                  <a:cubicBezTo>
                    <a:pt x="424393" y="91293"/>
                    <a:pt x="498475" y="93311"/>
                    <a:pt x="571500" y="63678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53E46BDA-A929-4661-A45B-7D7407FBD4D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24732" y="2613443"/>
            <a:ext cx="462110" cy="434112"/>
            <a:chOff x="10428017" y="1980737"/>
            <a:chExt cx="740702" cy="695823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1874247A-1D8D-4D2B-9719-B17EAC19EADB}"/>
                </a:ext>
              </a:extLst>
            </p:cNvPr>
            <p:cNvSpPr/>
            <p:nvPr/>
          </p:nvSpPr>
          <p:spPr bwMode="gray">
            <a:xfrm>
              <a:off x="10428017" y="1980737"/>
              <a:ext cx="740702" cy="224453"/>
            </a:xfrm>
            <a:custGeom>
              <a:avLst/>
              <a:gdLst>
                <a:gd name="connsiteX0" fmla="*/ 538785 w 1075125"/>
                <a:gd name="connsiteY0" fmla="*/ 18326 h 325795"/>
                <a:gd name="connsiteX1" fmla="*/ 18326 w 1075125"/>
                <a:gd name="connsiteY1" fmla="*/ 307470 h 325795"/>
                <a:gd name="connsiteX2" fmla="*/ 1060058 w 1075125"/>
                <a:gd name="connsiteY2" fmla="*/ 307470 h 32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5125" h="325795">
                  <a:moveTo>
                    <a:pt x="538785" y="18326"/>
                  </a:moveTo>
                  <a:lnTo>
                    <a:pt x="18326" y="307470"/>
                  </a:lnTo>
                  <a:lnTo>
                    <a:pt x="1060058" y="307470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B56BD144-8D80-4960-A3B2-6B223152FB57}"/>
                </a:ext>
              </a:extLst>
            </p:cNvPr>
            <p:cNvSpPr/>
            <p:nvPr/>
          </p:nvSpPr>
          <p:spPr bwMode="gray">
            <a:xfrm>
              <a:off x="10479640" y="2179938"/>
              <a:ext cx="639696" cy="67337"/>
            </a:xfrm>
            <a:custGeom>
              <a:avLst/>
              <a:gdLst>
                <a:gd name="connsiteX0" fmla="*/ 910192 w 928517"/>
                <a:gd name="connsiteY0" fmla="*/ 18326 h 97738"/>
                <a:gd name="connsiteX1" fmla="*/ 910192 w 928517"/>
                <a:gd name="connsiteY1" fmla="*/ 83485 h 97738"/>
                <a:gd name="connsiteX2" fmla="*/ 18326 w 928517"/>
                <a:gd name="connsiteY2" fmla="*/ 83485 h 97738"/>
                <a:gd name="connsiteX3" fmla="*/ 18326 w 928517"/>
                <a:gd name="connsiteY3" fmla="*/ 18326 h 9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97738">
                  <a:moveTo>
                    <a:pt x="910192" y="18326"/>
                  </a:moveTo>
                  <a:lnTo>
                    <a:pt x="910192" y="83485"/>
                  </a:lnTo>
                  <a:lnTo>
                    <a:pt x="18326" y="83485"/>
                  </a:lnTo>
                  <a:lnTo>
                    <a:pt x="18326" y="18326"/>
                  </a:lnTo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2EBB0825-A483-427D-8BA7-5416B635EEEC}"/>
                </a:ext>
              </a:extLst>
            </p:cNvPr>
            <p:cNvSpPr/>
            <p:nvPr/>
          </p:nvSpPr>
          <p:spPr bwMode="gray">
            <a:xfrm>
              <a:off x="10479640" y="2546360"/>
              <a:ext cx="639696" cy="78559"/>
            </a:xfrm>
            <a:custGeom>
              <a:avLst/>
              <a:gdLst>
                <a:gd name="connsiteX0" fmla="*/ 910192 w 928517"/>
                <a:gd name="connsiteY0" fmla="*/ 101404 h 114028"/>
                <a:gd name="connsiteX1" fmla="*/ 910192 w 928517"/>
                <a:gd name="connsiteY1" fmla="*/ 18326 h 114028"/>
                <a:gd name="connsiteX2" fmla="*/ 18326 w 928517"/>
                <a:gd name="connsiteY2" fmla="*/ 18326 h 114028"/>
                <a:gd name="connsiteX3" fmla="*/ 18326 w 928517"/>
                <a:gd name="connsiteY3" fmla="*/ 101404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114028">
                  <a:moveTo>
                    <a:pt x="910192" y="101404"/>
                  </a:moveTo>
                  <a:lnTo>
                    <a:pt x="910192" y="18326"/>
                  </a:lnTo>
                  <a:lnTo>
                    <a:pt x="18326" y="18326"/>
                  </a:lnTo>
                  <a:lnTo>
                    <a:pt x="18326" y="101404"/>
                  </a:lnTo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EEF61CDC-1D89-491D-B9D5-EF8475C75C25}"/>
                </a:ext>
              </a:extLst>
            </p:cNvPr>
            <p:cNvSpPr/>
            <p:nvPr/>
          </p:nvSpPr>
          <p:spPr bwMode="gray">
            <a:xfrm>
              <a:off x="10479081" y="2224829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4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8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93F18F33-3164-4852-9597-60D0D98CABAC}"/>
                </a:ext>
              </a:extLst>
            </p:cNvPr>
            <p:cNvSpPr/>
            <p:nvPr/>
          </p:nvSpPr>
          <p:spPr bwMode="gray">
            <a:xfrm>
              <a:off x="10479081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4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8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2C984620-2CFF-4F5E-AE87-00086C8084C2}"/>
                </a:ext>
              </a:extLst>
            </p:cNvPr>
            <p:cNvSpPr/>
            <p:nvPr/>
          </p:nvSpPr>
          <p:spPr bwMode="gray">
            <a:xfrm>
              <a:off x="10729347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5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653463C7-63F1-4F45-AB28-0560BC91C606}"/>
                </a:ext>
              </a:extLst>
            </p:cNvPr>
            <p:cNvSpPr/>
            <p:nvPr/>
          </p:nvSpPr>
          <p:spPr bwMode="gray">
            <a:xfrm>
              <a:off x="10980176" y="2488563"/>
              <a:ext cx="134673" cy="78559"/>
            </a:xfrm>
            <a:custGeom>
              <a:avLst/>
              <a:gdLst>
                <a:gd name="connsiteX0" fmla="*/ 183668 w 195477"/>
                <a:gd name="connsiteY0" fmla="*/ 46833 h 114028"/>
                <a:gd name="connsiteX1" fmla="*/ 155161 w 195477"/>
                <a:gd name="connsiteY1" fmla="*/ 18326 h 114028"/>
                <a:gd name="connsiteX2" fmla="*/ 126653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8 w 195477"/>
                <a:gd name="connsiteY7" fmla="*/ 102218 h 114028"/>
                <a:gd name="connsiteX8" fmla="*/ 183668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46833"/>
                  </a:moveTo>
                  <a:cubicBezTo>
                    <a:pt x="183668" y="31358"/>
                    <a:pt x="170636" y="18326"/>
                    <a:pt x="155161" y="18326"/>
                  </a:cubicBezTo>
                  <a:cubicBezTo>
                    <a:pt x="139685" y="18326"/>
                    <a:pt x="126653" y="31358"/>
                    <a:pt x="126653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8" y="102218"/>
                  </a:lnTo>
                  <a:lnTo>
                    <a:pt x="183668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296F2A94-34C9-4B3B-97E2-E03A715C9F07}"/>
                </a:ext>
              </a:extLst>
            </p:cNvPr>
            <p:cNvSpPr/>
            <p:nvPr/>
          </p:nvSpPr>
          <p:spPr bwMode="gray">
            <a:xfrm>
              <a:off x="10729347" y="2224827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5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A2FA1E98-8BD5-4A0E-806F-19CAE1D038C9}"/>
                </a:ext>
              </a:extLst>
            </p:cNvPr>
            <p:cNvSpPr/>
            <p:nvPr/>
          </p:nvSpPr>
          <p:spPr bwMode="gray">
            <a:xfrm>
              <a:off x="10980176" y="2224829"/>
              <a:ext cx="134673" cy="78559"/>
            </a:xfrm>
            <a:custGeom>
              <a:avLst/>
              <a:gdLst>
                <a:gd name="connsiteX0" fmla="*/ 183668 w 195477"/>
                <a:gd name="connsiteY0" fmla="*/ 73711 h 114028"/>
                <a:gd name="connsiteX1" fmla="*/ 155161 w 195477"/>
                <a:gd name="connsiteY1" fmla="*/ 102218 h 114028"/>
                <a:gd name="connsiteX2" fmla="*/ 126653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8 w 195477"/>
                <a:gd name="connsiteY7" fmla="*/ 18326 h 114028"/>
                <a:gd name="connsiteX8" fmla="*/ 183668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73711"/>
                  </a:moveTo>
                  <a:cubicBezTo>
                    <a:pt x="183668" y="89187"/>
                    <a:pt x="170636" y="102218"/>
                    <a:pt x="155161" y="102218"/>
                  </a:cubicBezTo>
                  <a:cubicBezTo>
                    <a:pt x="139685" y="102218"/>
                    <a:pt x="126653" y="89187"/>
                    <a:pt x="126653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8" y="18326"/>
                  </a:lnTo>
                  <a:lnTo>
                    <a:pt x="183668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1EEA31DD-6515-4B2D-89C4-696ED645604A}"/>
                </a:ext>
              </a:extLst>
            </p:cNvPr>
            <p:cNvSpPr/>
            <p:nvPr/>
          </p:nvSpPr>
          <p:spPr bwMode="gray">
            <a:xfrm>
              <a:off x="1049928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4A3E1172-368E-4EB8-8FC4-C5B60F762DF5}"/>
                </a:ext>
              </a:extLst>
            </p:cNvPr>
            <p:cNvSpPr/>
            <p:nvPr/>
          </p:nvSpPr>
          <p:spPr bwMode="gray">
            <a:xfrm>
              <a:off x="1057391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AF3296F0-B5CA-4365-BA3E-FBE7388B1700}"/>
                </a:ext>
              </a:extLst>
            </p:cNvPr>
            <p:cNvSpPr/>
            <p:nvPr/>
          </p:nvSpPr>
          <p:spPr bwMode="gray">
            <a:xfrm>
              <a:off x="1074955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EFD1712A-84F0-4F00-91BC-4658FC9D4038}"/>
                </a:ext>
              </a:extLst>
            </p:cNvPr>
            <p:cNvSpPr/>
            <p:nvPr/>
          </p:nvSpPr>
          <p:spPr bwMode="gray">
            <a:xfrm>
              <a:off x="1082418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67E1B5F-DEE0-4613-8AAC-EF93410E35D0}"/>
                </a:ext>
              </a:extLst>
            </p:cNvPr>
            <p:cNvSpPr/>
            <p:nvPr/>
          </p:nvSpPr>
          <p:spPr bwMode="gray">
            <a:xfrm>
              <a:off x="1099981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31215664-D622-4AF6-A3CB-6357E499185E}"/>
                </a:ext>
              </a:extLst>
            </p:cNvPr>
            <p:cNvSpPr/>
            <p:nvPr/>
          </p:nvSpPr>
          <p:spPr bwMode="gray">
            <a:xfrm>
              <a:off x="1107444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F426467C-B0C6-45DA-9E84-24D09A5D1A34}"/>
                </a:ext>
              </a:extLst>
            </p:cNvPr>
            <p:cNvSpPr/>
            <p:nvPr/>
          </p:nvSpPr>
          <p:spPr bwMode="gray">
            <a:xfrm>
              <a:off x="10428017" y="2603612"/>
              <a:ext cx="740702" cy="72948"/>
            </a:xfrm>
            <a:custGeom>
              <a:avLst/>
              <a:gdLst>
                <a:gd name="connsiteX0" fmla="*/ 1060058 w 1075125"/>
                <a:gd name="connsiteY0" fmla="*/ 89186 h 105883"/>
                <a:gd name="connsiteX1" fmla="*/ 18326 w 1075125"/>
                <a:gd name="connsiteY1" fmla="*/ 89186 h 105883"/>
                <a:gd name="connsiteX2" fmla="*/ 18326 w 1075125"/>
                <a:gd name="connsiteY2" fmla="*/ 83485 h 105883"/>
                <a:gd name="connsiteX3" fmla="*/ 83485 w 1075125"/>
                <a:gd name="connsiteY3" fmla="*/ 18326 h 105883"/>
                <a:gd name="connsiteX4" fmla="*/ 994899 w 1075125"/>
                <a:gd name="connsiteY4" fmla="*/ 18326 h 105883"/>
                <a:gd name="connsiteX5" fmla="*/ 1060058 w 1075125"/>
                <a:gd name="connsiteY5" fmla="*/ 83485 h 105883"/>
                <a:gd name="connsiteX6" fmla="*/ 1060058 w 1075125"/>
                <a:gd name="connsiteY6" fmla="*/ 89186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5125" h="105883">
                  <a:moveTo>
                    <a:pt x="1060058" y="89186"/>
                  </a:moveTo>
                  <a:lnTo>
                    <a:pt x="18326" y="89186"/>
                  </a:lnTo>
                  <a:lnTo>
                    <a:pt x="18326" y="83485"/>
                  </a:lnTo>
                  <a:cubicBezTo>
                    <a:pt x="18326" y="47647"/>
                    <a:pt x="47648" y="18326"/>
                    <a:pt x="83485" y="18326"/>
                  </a:cubicBezTo>
                  <a:lnTo>
                    <a:pt x="994899" y="18326"/>
                  </a:lnTo>
                  <a:cubicBezTo>
                    <a:pt x="1030737" y="18326"/>
                    <a:pt x="1060058" y="47647"/>
                    <a:pt x="1060058" y="83485"/>
                  </a:cubicBezTo>
                  <a:lnTo>
                    <a:pt x="1060058" y="89186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43AA6595-6CF0-42BE-85D0-132D15EA2DE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47045" y="2596499"/>
            <a:ext cx="484932" cy="468000"/>
            <a:chOff x="7252676" y="3949295"/>
            <a:chExt cx="680030" cy="656286"/>
          </a:xfrm>
        </p:grpSpPr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40637455-3FE4-4240-B359-0CFD8CBE0B3E}"/>
                </a:ext>
              </a:extLst>
            </p:cNvPr>
            <p:cNvSpPr/>
            <p:nvPr/>
          </p:nvSpPr>
          <p:spPr bwMode="gray">
            <a:xfrm>
              <a:off x="7379848" y="4214168"/>
              <a:ext cx="251352" cy="23382"/>
            </a:xfrm>
            <a:custGeom>
              <a:avLst/>
              <a:gdLst>
                <a:gd name="connsiteX0" fmla="*/ 242694 w 252255"/>
                <a:gd name="connsiteY0" fmla="*/ 13199 h 23465"/>
                <a:gd name="connsiteX1" fmla="*/ 13199 w 252255"/>
                <a:gd name="connsiteY1" fmla="*/ 13199 h 2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2255" h="23465">
                  <a:moveTo>
                    <a:pt x="242694" y="13199"/>
                  </a:moveTo>
                  <a:lnTo>
                    <a:pt x="13199" y="13199"/>
                  </a:lnTo>
                </a:path>
              </a:pathLst>
            </a:custGeom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58075657-92B4-47B4-B80F-9BB6243FC292}"/>
                </a:ext>
              </a:extLst>
            </p:cNvPr>
            <p:cNvSpPr/>
            <p:nvPr/>
          </p:nvSpPr>
          <p:spPr bwMode="gray">
            <a:xfrm>
              <a:off x="7379848" y="4150114"/>
              <a:ext cx="251352" cy="23382"/>
            </a:xfrm>
            <a:custGeom>
              <a:avLst/>
              <a:gdLst>
                <a:gd name="connsiteX0" fmla="*/ 242694 w 252255"/>
                <a:gd name="connsiteY0" fmla="*/ 13199 h 23465"/>
                <a:gd name="connsiteX1" fmla="*/ 13199 w 252255"/>
                <a:gd name="connsiteY1" fmla="*/ 13199 h 2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2255" h="23465">
                  <a:moveTo>
                    <a:pt x="242694" y="13199"/>
                  </a:moveTo>
                  <a:lnTo>
                    <a:pt x="13199" y="13199"/>
                  </a:lnTo>
                </a:path>
              </a:pathLst>
            </a:custGeom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EB8F9B25-FA8E-4819-B019-4F2E0855124A}"/>
                </a:ext>
              </a:extLst>
            </p:cNvPr>
            <p:cNvSpPr/>
            <p:nvPr/>
          </p:nvSpPr>
          <p:spPr bwMode="gray">
            <a:xfrm>
              <a:off x="7414360" y="3949295"/>
              <a:ext cx="181207" cy="116908"/>
            </a:xfrm>
            <a:custGeom>
              <a:avLst/>
              <a:gdLst>
                <a:gd name="connsiteX0" fmla="*/ 162517 w 181858"/>
                <a:gd name="connsiteY0" fmla="*/ 13199 h 117328"/>
                <a:gd name="connsiteX1" fmla="*/ 24099 w 181858"/>
                <a:gd name="connsiteY1" fmla="*/ 13199 h 117328"/>
                <a:gd name="connsiteX2" fmla="*/ 13199 w 181858"/>
                <a:gd name="connsiteY2" fmla="*/ 24099 h 117328"/>
                <a:gd name="connsiteX3" fmla="*/ 13199 w 181858"/>
                <a:gd name="connsiteY3" fmla="*/ 83532 h 117328"/>
                <a:gd name="connsiteX4" fmla="*/ 36202 w 181858"/>
                <a:gd name="connsiteY4" fmla="*/ 106534 h 117328"/>
                <a:gd name="connsiteX5" fmla="*/ 36554 w 181858"/>
                <a:gd name="connsiteY5" fmla="*/ 106534 h 117328"/>
                <a:gd name="connsiteX6" fmla="*/ 58072 w 181858"/>
                <a:gd name="connsiteY6" fmla="*/ 91651 h 117328"/>
                <a:gd name="connsiteX7" fmla="*/ 108206 w 181858"/>
                <a:gd name="connsiteY7" fmla="*/ 71318 h 117328"/>
                <a:gd name="connsiteX8" fmla="*/ 128539 w 181858"/>
                <a:gd name="connsiteY8" fmla="*/ 91651 h 117328"/>
                <a:gd name="connsiteX9" fmla="*/ 150063 w 181858"/>
                <a:gd name="connsiteY9" fmla="*/ 106534 h 117328"/>
                <a:gd name="connsiteX10" fmla="*/ 150415 w 181858"/>
                <a:gd name="connsiteY10" fmla="*/ 106534 h 117328"/>
                <a:gd name="connsiteX11" fmla="*/ 173417 w 181858"/>
                <a:gd name="connsiteY11" fmla="*/ 83532 h 117328"/>
                <a:gd name="connsiteX12" fmla="*/ 173417 w 181858"/>
                <a:gd name="connsiteY12" fmla="*/ 24094 h 117328"/>
                <a:gd name="connsiteX13" fmla="*/ 162517 w 181858"/>
                <a:gd name="connsiteY13" fmla="*/ 13199 h 117328"/>
                <a:gd name="connsiteX14" fmla="*/ 162517 w 181858"/>
                <a:gd name="connsiteY14" fmla="*/ 13199 h 117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858" h="117328">
                  <a:moveTo>
                    <a:pt x="162517" y="13199"/>
                  </a:moveTo>
                  <a:lnTo>
                    <a:pt x="24099" y="13199"/>
                  </a:lnTo>
                  <a:cubicBezTo>
                    <a:pt x="18080" y="13199"/>
                    <a:pt x="13199" y="18080"/>
                    <a:pt x="13199" y="24099"/>
                  </a:cubicBezTo>
                  <a:lnTo>
                    <a:pt x="13199" y="83532"/>
                  </a:lnTo>
                  <a:cubicBezTo>
                    <a:pt x="13199" y="96233"/>
                    <a:pt x="23501" y="106534"/>
                    <a:pt x="36202" y="106534"/>
                  </a:cubicBezTo>
                  <a:lnTo>
                    <a:pt x="36554" y="106534"/>
                  </a:lnTo>
                  <a:cubicBezTo>
                    <a:pt x="46075" y="106376"/>
                    <a:pt x="54569" y="100504"/>
                    <a:pt x="58072" y="91651"/>
                  </a:cubicBezTo>
                  <a:cubicBezTo>
                    <a:pt x="66302" y="72192"/>
                    <a:pt x="88747" y="63088"/>
                    <a:pt x="108206" y="71318"/>
                  </a:cubicBezTo>
                  <a:cubicBezTo>
                    <a:pt x="117375" y="75190"/>
                    <a:pt x="124667" y="82488"/>
                    <a:pt x="128539" y="91651"/>
                  </a:cubicBezTo>
                  <a:cubicBezTo>
                    <a:pt x="132047" y="100504"/>
                    <a:pt x="140542" y="106376"/>
                    <a:pt x="150063" y="106534"/>
                  </a:cubicBezTo>
                  <a:lnTo>
                    <a:pt x="150415" y="106534"/>
                  </a:lnTo>
                  <a:cubicBezTo>
                    <a:pt x="163116" y="106534"/>
                    <a:pt x="173417" y="96233"/>
                    <a:pt x="173417" y="83532"/>
                  </a:cubicBezTo>
                  <a:lnTo>
                    <a:pt x="173417" y="24094"/>
                  </a:lnTo>
                  <a:cubicBezTo>
                    <a:pt x="173417" y="18080"/>
                    <a:pt x="168536" y="13199"/>
                    <a:pt x="162517" y="13199"/>
                  </a:cubicBezTo>
                  <a:cubicBezTo>
                    <a:pt x="162517" y="13199"/>
                    <a:pt x="162517" y="13199"/>
                    <a:pt x="162517" y="13199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AB4C3CDE-3CB0-43E5-86A0-0D1A49587E7D}"/>
                </a:ext>
              </a:extLst>
            </p:cNvPr>
            <p:cNvSpPr/>
            <p:nvPr/>
          </p:nvSpPr>
          <p:spPr bwMode="gray">
            <a:xfrm>
              <a:off x="7862561" y="4097237"/>
              <a:ext cx="70145" cy="450095"/>
            </a:xfrm>
            <a:custGeom>
              <a:avLst/>
              <a:gdLst>
                <a:gd name="connsiteX0" fmla="*/ 38108 w 70396"/>
                <a:gd name="connsiteY0" fmla="*/ 441899 h 451714"/>
                <a:gd name="connsiteX1" fmla="*/ 38108 w 70396"/>
                <a:gd name="connsiteY1" fmla="*/ 441899 h 451714"/>
                <a:gd name="connsiteX2" fmla="*/ 62249 w 70396"/>
                <a:gd name="connsiteY2" fmla="*/ 417630 h 451714"/>
                <a:gd name="connsiteX3" fmla="*/ 61668 w 70396"/>
                <a:gd name="connsiteY3" fmla="*/ 13199 h 451714"/>
                <a:gd name="connsiteX4" fmla="*/ 13199 w 70396"/>
                <a:gd name="connsiteY4" fmla="*/ 13393 h 451714"/>
                <a:gd name="connsiteX5" fmla="*/ 13780 w 70396"/>
                <a:gd name="connsiteY5" fmla="*/ 417695 h 451714"/>
                <a:gd name="connsiteX6" fmla="*/ 38044 w 70396"/>
                <a:gd name="connsiteY6" fmla="*/ 441899 h 451714"/>
                <a:gd name="connsiteX7" fmla="*/ 38108 w 70396"/>
                <a:gd name="connsiteY7" fmla="*/ 441899 h 451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396" h="451714">
                  <a:moveTo>
                    <a:pt x="38108" y="441899"/>
                  </a:moveTo>
                  <a:lnTo>
                    <a:pt x="38108" y="441899"/>
                  </a:lnTo>
                  <a:cubicBezTo>
                    <a:pt x="51472" y="441841"/>
                    <a:pt x="62266" y="430988"/>
                    <a:pt x="62249" y="417630"/>
                  </a:cubicBezTo>
                  <a:lnTo>
                    <a:pt x="61668" y="13199"/>
                  </a:lnTo>
                  <a:lnTo>
                    <a:pt x="13199" y="13393"/>
                  </a:lnTo>
                  <a:lnTo>
                    <a:pt x="13780" y="417695"/>
                  </a:lnTo>
                  <a:cubicBezTo>
                    <a:pt x="13798" y="431082"/>
                    <a:pt x="24662" y="441917"/>
                    <a:pt x="38044" y="441899"/>
                  </a:cubicBezTo>
                  <a:cubicBezTo>
                    <a:pt x="38067" y="441899"/>
                    <a:pt x="38091" y="441899"/>
                    <a:pt x="38108" y="441899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31135B80-2ED5-40D5-A3FD-E9B2A8D1CBC8}"/>
                </a:ext>
              </a:extLst>
            </p:cNvPr>
            <p:cNvSpPr/>
            <p:nvPr/>
          </p:nvSpPr>
          <p:spPr bwMode="gray">
            <a:xfrm>
              <a:off x="7862561" y="3997660"/>
              <a:ext cx="70145" cy="122754"/>
            </a:xfrm>
            <a:custGeom>
              <a:avLst/>
              <a:gdLst>
                <a:gd name="connsiteX0" fmla="*/ 37434 w 70396"/>
                <a:gd name="connsiteY0" fmla="*/ 13199 h 123194"/>
                <a:gd name="connsiteX1" fmla="*/ 37434 w 70396"/>
                <a:gd name="connsiteY1" fmla="*/ 13199 h 123194"/>
                <a:gd name="connsiteX2" fmla="*/ 61668 w 70396"/>
                <a:gd name="connsiteY2" fmla="*/ 37433 h 123194"/>
                <a:gd name="connsiteX3" fmla="*/ 61668 w 70396"/>
                <a:gd name="connsiteY3" fmla="*/ 37433 h 123194"/>
                <a:gd name="connsiteX4" fmla="*/ 61668 w 70396"/>
                <a:gd name="connsiteY4" fmla="*/ 113134 h 123194"/>
                <a:gd name="connsiteX5" fmla="*/ 13199 w 70396"/>
                <a:gd name="connsiteY5" fmla="*/ 113134 h 123194"/>
                <a:gd name="connsiteX6" fmla="*/ 13199 w 70396"/>
                <a:gd name="connsiteY6" fmla="*/ 37433 h 123194"/>
                <a:gd name="connsiteX7" fmla="*/ 37434 w 70396"/>
                <a:gd name="connsiteY7" fmla="*/ 13199 h 12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396" h="123194">
                  <a:moveTo>
                    <a:pt x="37434" y="13199"/>
                  </a:moveTo>
                  <a:lnTo>
                    <a:pt x="37434" y="13199"/>
                  </a:lnTo>
                  <a:cubicBezTo>
                    <a:pt x="50821" y="13199"/>
                    <a:pt x="61668" y="24052"/>
                    <a:pt x="61668" y="37433"/>
                  </a:cubicBezTo>
                  <a:cubicBezTo>
                    <a:pt x="61668" y="37433"/>
                    <a:pt x="61668" y="37433"/>
                    <a:pt x="61668" y="37433"/>
                  </a:cubicBezTo>
                  <a:lnTo>
                    <a:pt x="61668" y="113134"/>
                  </a:lnTo>
                  <a:lnTo>
                    <a:pt x="13199" y="113134"/>
                  </a:lnTo>
                  <a:lnTo>
                    <a:pt x="13199" y="37433"/>
                  </a:lnTo>
                  <a:cubicBezTo>
                    <a:pt x="13205" y="24052"/>
                    <a:pt x="24052" y="13199"/>
                    <a:pt x="37434" y="13199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A5A80741-D0DE-475B-BFA6-ABE0A0EF6503}"/>
                </a:ext>
              </a:extLst>
            </p:cNvPr>
            <p:cNvSpPr/>
            <p:nvPr/>
          </p:nvSpPr>
          <p:spPr bwMode="gray">
            <a:xfrm>
              <a:off x="7886995" y="4524494"/>
              <a:ext cx="23382" cy="75990"/>
            </a:xfrm>
            <a:custGeom>
              <a:avLst/>
              <a:gdLst>
                <a:gd name="connsiteX0" fmla="*/ 13200 w 23465"/>
                <a:gd name="connsiteY0" fmla="*/ 13199 h 76263"/>
                <a:gd name="connsiteX1" fmla="*/ 13200 w 23465"/>
                <a:gd name="connsiteY1" fmla="*/ 65440 h 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465" h="76263">
                  <a:moveTo>
                    <a:pt x="13200" y="13199"/>
                  </a:moveTo>
                  <a:lnTo>
                    <a:pt x="13200" y="65440"/>
                  </a:lnTo>
                </a:path>
              </a:pathLst>
            </a:custGeom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C1A9A14D-9220-4B2F-A7DC-9B657CA261C2}"/>
                </a:ext>
              </a:extLst>
            </p:cNvPr>
            <p:cNvSpPr/>
            <p:nvPr/>
          </p:nvSpPr>
          <p:spPr bwMode="gray">
            <a:xfrm>
              <a:off x="7294021" y="3997660"/>
              <a:ext cx="514395" cy="607921"/>
            </a:xfrm>
            <a:custGeom>
              <a:avLst/>
              <a:gdLst>
                <a:gd name="connsiteX0" fmla="*/ 456454 w 516244"/>
                <a:gd name="connsiteY0" fmla="*/ 13199 h 610107"/>
                <a:gd name="connsiteX1" fmla="*/ 507111 w 516244"/>
                <a:gd name="connsiteY1" fmla="*/ 13199 h 610107"/>
                <a:gd name="connsiteX2" fmla="*/ 507111 w 516244"/>
                <a:gd name="connsiteY2" fmla="*/ 484889 h 610107"/>
                <a:gd name="connsiteX3" fmla="*/ 392528 w 516244"/>
                <a:gd name="connsiteY3" fmla="*/ 599471 h 610107"/>
                <a:gd name="connsiteX4" fmla="*/ 13199 w 516244"/>
                <a:gd name="connsiteY4" fmla="*/ 599471 h 610107"/>
                <a:gd name="connsiteX5" fmla="*/ 13199 w 516244"/>
                <a:gd name="connsiteY5" fmla="*/ 548815 h 61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6244" h="610107">
                  <a:moveTo>
                    <a:pt x="456454" y="13199"/>
                  </a:moveTo>
                  <a:lnTo>
                    <a:pt x="507111" y="13199"/>
                  </a:lnTo>
                  <a:lnTo>
                    <a:pt x="507111" y="484889"/>
                  </a:lnTo>
                  <a:cubicBezTo>
                    <a:pt x="507111" y="548170"/>
                    <a:pt x="455809" y="599471"/>
                    <a:pt x="392528" y="599471"/>
                  </a:cubicBezTo>
                  <a:lnTo>
                    <a:pt x="13199" y="599471"/>
                  </a:lnTo>
                  <a:lnTo>
                    <a:pt x="13199" y="548815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E2C3986C-91C0-4D97-A826-FD4258591AF8}"/>
                </a:ext>
              </a:extLst>
            </p:cNvPr>
            <p:cNvSpPr/>
            <p:nvPr/>
          </p:nvSpPr>
          <p:spPr bwMode="gray">
            <a:xfrm>
              <a:off x="7252676" y="3949295"/>
              <a:ext cx="508549" cy="607921"/>
            </a:xfrm>
            <a:custGeom>
              <a:avLst/>
              <a:gdLst>
                <a:gd name="connsiteX0" fmla="*/ 138571 w 510378"/>
                <a:gd name="connsiteY0" fmla="*/ 13199 h 610107"/>
                <a:gd name="connsiteX1" fmla="*/ 13199 w 510378"/>
                <a:gd name="connsiteY1" fmla="*/ 13199 h 610107"/>
                <a:gd name="connsiteX2" fmla="*/ 13199 w 510378"/>
                <a:gd name="connsiteY2" fmla="*/ 597354 h 610107"/>
                <a:gd name="connsiteX3" fmla="*/ 394505 w 510378"/>
                <a:gd name="connsiteY3" fmla="*/ 597354 h 610107"/>
                <a:gd name="connsiteX4" fmla="*/ 426283 w 510378"/>
                <a:gd name="connsiteY4" fmla="*/ 565575 h 610107"/>
                <a:gd name="connsiteX5" fmla="*/ 426283 w 510378"/>
                <a:gd name="connsiteY5" fmla="*/ 525690 h 610107"/>
                <a:gd name="connsiteX6" fmla="*/ 466169 w 510378"/>
                <a:gd name="connsiteY6" fmla="*/ 525690 h 610107"/>
                <a:gd name="connsiteX7" fmla="*/ 497947 w 510378"/>
                <a:gd name="connsiteY7" fmla="*/ 493911 h 610107"/>
                <a:gd name="connsiteX8" fmla="*/ 497947 w 510378"/>
                <a:gd name="connsiteY8" fmla="*/ 13199 h 610107"/>
                <a:gd name="connsiteX9" fmla="*/ 372576 w 510378"/>
                <a:gd name="connsiteY9" fmla="*/ 13199 h 61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0378" h="610107">
                  <a:moveTo>
                    <a:pt x="138571" y="13199"/>
                  </a:moveTo>
                  <a:lnTo>
                    <a:pt x="13199" y="13199"/>
                  </a:lnTo>
                  <a:lnTo>
                    <a:pt x="13199" y="597354"/>
                  </a:lnTo>
                  <a:lnTo>
                    <a:pt x="394505" y="597354"/>
                  </a:lnTo>
                  <a:cubicBezTo>
                    <a:pt x="412057" y="597354"/>
                    <a:pt x="426283" y="583128"/>
                    <a:pt x="426283" y="565575"/>
                  </a:cubicBezTo>
                  <a:lnTo>
                    <a:pt x="426283" y="525690"/>
                  </a:lnTo>
                  <a:lnTo>
                    <a:pt x="466169" y="525690"/>
                  </a:lnTo>
                  <a:cubicBezTo>
                    <a:pt x="483721" y="525690"/>
                    <a:pt x="497947" y="511464"/>
                    <a:pt x="497947" y="493911"/>
                  </a:cubicBezTo>
                  <a:lnTo>
                    <a:pt x="497947" y="13199"/>
                  </a:lnTo>
                  <a:lnTo>
                    <a:pt x="372576" y="13199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68831000-F97E-4164-9DAC-9F997F1E0D1F}"/>
                </a:ext>
              </a:extLst>
            </p:cNvPr>
            <p:cNvSpPr/>
            <p:nvPr/>
          </p:nvSpPr>
          <p:spPr bwMode="gray">
            <a:xfrm>
              <a:off x="7379849" y="4278221"/>
              <a:ext cx="251352" cy="64300"/>
            </a:xfrm>
            <a:custGeom>
              <a:avLst/>
              <a:gdLst>
                <a:gd name="connsiteX0" fmla="*/ 242694 w 252255"/>
                <a:gd name="connsiteY0" fmla="*/ 13199 h 64530"/>
                <a:gd name="connsiteX1" fmla="*/ 242694 w 252255"/>
                <a:gd name="connsiteY1" fmla="*/ 56470 h 64530"/>
                <a:gd name="connsiteX2" fmla="*/ 13199 w 252255"/>
                <a:gd name="connsiteY2" fmla="*/ 56470 h 64530"/>
                <a:gd name="connsiteX3" fmla="*/ 13199 w 252255"/>
                <a:gd name="connsiteY3" fmla="*/ 13199 h 6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255" h="64530">
                  <a:moveTo>
                    <a:pt x="242694" y="13199"/>
                  </a:moveTo>
                  <a:lnTo>
                    <a:pt x="242694" y="56470"/>
                  </a:lnTo>
                  <a:lnTo>
                    <a:pt x="13199" y="56470"/>
                  </a:lnTo>
                  <a:lnTo>
                    <a:pt x="13199" y="13199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68" name="ICON 5">
            <a:extLst>
              <a:ext uri="{FF2B5EF4-FFF2-40B4-BE49-F238E27FC236}">
                <a16:creationId xmlns:a16="http://schemas.microsoft.com/office/drawing/2014/main" id="{4E860EAC-1F1A-4F0E-A7A0-DF7CDB526E7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16063" y="4061096"/>
            <a:ext cx="432000" cy="432000"/>
            <a:chOff x="8228403" y="1170158"/>
            <a:chExt cx="1204725" cy="1204725"/>
          </a:xfrm>
        </p:grpSpPr>
        <p:pic>
          <p:nvPicPr>
            <p:cNvPr id="69" name="Grafik 68">
              <a:extLst>
                <a:ext uri="{FF2B5EF4-FFF2-40B4-BE49-F238E27FC236}">
                  <a16:creationId xmlns:a16="http://schemas.microsoft.com/office/drawing/2014/main" id="{FE1E4728-4FDB-4289-8D15-EBC4827BD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 bwMode="gray">
            <a:xfrm>
              <a:off x="8228403" y="1170158"/>
              <a:ext cx="1204725" cy="1204725"/>
            </a:xfrm>
            <a:prstGeom prst="rect">
              <a:avLst/>
            </a:prstGeom>
          </p:spPr>
        </p:pic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900710D2-8865-413D-9517-BE40B590B315}"/>
                </a:ext>
              </a:extLst>
            </p:cNvPr>
            <p:cNvSpPr/>
            <p:nvPr/>
          </p:nvSpPr>
          <p:spPr bwMode="gray">
            <a:xfrm>
              <a:off x="8228403" y="1170158"/>
              <a:ext cx="1204725" cy="1204725"/>
            </a:xfrm>
            <a:prstGeom prst="ellipse">
              <a:avLst/>
            </a:prstGeom>
            <a:noFill/>
            <a:ln w="127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FA0F5F7B-0A82-4B94-8F0F-2C3FFC3A390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39025" y="3917096"/>
            <a:ext cx="433524" cy="540000"/>
            <a:chOff x="4534826" y="2335165"/>
            <a:chExt cx="433524" cy="540000"/>
          </a:xfrm>
        </p:grpSpPr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0FC5DF1B-0358-4ADB-A3A8-56AC769EE76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701390" y="2443318"/>
              <a:ext cx="106480" cy="273803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82650665-F856-4BCD-AD32-5FE35EF37641}"/>
                </a:ext>
              </a:extLst>
            </p:cNvPr>
            <p:cNvSpPr/>
            <p:nvPr/>
          </p:nvSpPr>
          <p:spPr bwMode="gray">
            <a:xfrm>
              <a:off x="4534826" y="2335165"/>
              <a:ext cx="433524" cy="540000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4FE31215-576F-47F9-91A3-3E73BA81A95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34570" y="3917096"/>
            <a:ext cx="509882" cy="540000"/>
            <a:chOff x="20667177" y="5378455"/>
            <a:chExt cx="1047433" cy="1109305"/>
          </a:xfrm>
        </p:grpSpPr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78EBA563-26BB-4A3C-9908-0A5E3428E198}"/>
                </a:ext>
              </a:extLst>
            </p:cNvPr>
            <p:cNvSpPr/>
            <p:nvPr/>
          </p:nvSpPr>
          <p:spPr bwMode="gray">
            <a:xfrm>
              <a:off x="21017407" y="5671642"/>
              <a:ext cx="350230" cy="333941"/>
            </a:xfrm>
            <a:custGeom>
              <a:avLst/>
              <a:gdLst>
                <a:gd name="connsiteX0" fmla="*/ 175522 w 350230"/>
                <a:gd name="connsiteY0" fmla="*/ 18326 h 333940"/>
                <a:gd name="connsiteX1" fmla="*/ 212174 w 350230"/>
                <a:gd name="connsiteY1" fmla="*/ 91630 h 333940"/>
                <a:gd name="connsiteX2" fmla="*/ 252899 w 350230"/>
                <a:gd name="connsiteY2" fmla="*/ 121766 h 333940"/>
                <a:gd name="connsiteX3" fmla="*/ 334348 w 350230"/>
                <a:gd name="connsiteY3" fmla="*/ 133983 h 333940"/>
                <a:gd name="connsiteX4" fmla="*/ 334348 w 350230"/>
                <a:gd name="connsiteY4" fmla="*/ 133983 h 333940"/>
                <a:gd name="connsiteX5" fmla="*/ 275704 w 350230"/>
                <a:gd name="connsiteY5" fmla="*/ 190998 h 333940"/>
                <a:gd name="connsiteX6" fmla="*/ 260229 w 350230"/>
                <a:gd name="connsiteY6" fmla="*/ 239052 h 333940"/>
                <a:gd name="connsiteX7" fmla="*/ 274076 w 350230"/>
                <a:gd name="connsiteY7" fmla="*/ 319687 h 333940"/>
                <a:gd name="connsiteX8" fmla="*/ 201586 w 350230"/>
                <a:gd name="connsiteY8" fmla="*/ 281406 h 333940"/>
                <a:gd name="connsiteX9" fmla="*/ 151088 w 350230"/>
                <a:gd name="connsiteY9" fmla="*/ 281406 h 333940"/>
                <a:gd name="connsiteX10" fmla="*/ 78598 w 350230"/>
                <a:gd name="connsiteY10" fmla="*/ 319687 h 333940"/>
                <a:gd name="connsiteX11" fmla="*/ 92444 w 350230"/>
                <a:gd name="connsiteY11" fmla="*/ 239052 h 333940"/>
                <a:gd name="connsiteX12" fmla="*/ 76969 w 350230"/>
                <a:gd name="connsiteY12" fmla="*/ 190998 h 333940"/>
                <a:gd name="connsiteX13" fmla="*/ 18326 w 350230"/>
                <a:gd name="connsiteY13" fmla="*/ 133983 h 333940"/>
                <a:gd name="connsiteX14" fmla="*/ 18326 w 350230"/>
                <a:gd name="connsiteY14" fmla="*/ 133983 h 333940"/>
                <a:gd name="connsiteX15" fmla="*/ 99775 w 350230"/>
                <a:gd name="connsiteY15" fmla="*/ 121766 h 333940"/>
                <a:gd name="connsiteX16" fmla="*/ 140499 w 350230"/>
                <a:gd name="connsiteY16" fmla="*/ 91630 h 333940"/>
                <a:gd name="connsiteX17" fmla="*/ 175522 w 350230"/>
                <a:gd name="connsiteY17" fmla="*/ 18326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0230" h="333940">
                  <a:moveTo>
                    <a:pt x="175522" y="18326"/>
                  </a:moveTo>
                  <a:lnTo>
                    <a:pt x="212174" y="91630"/>
                  </a:lnTo>
                  <a:cubicBezTo>
                    <a:pt x="220319" y="107920"/>
                    <a:pt x="235794" y="118508"/>
                    <a:pt x="252899" y="121766"/>
                  </a:cubicBezTo>
                  <a:lnTo>
                    <a:pt x="334348" y="133983"/>
                  </a:lnTo>
                  <a:lnTo>
                    <a:pt x="334348" y="133983"/>
                  </a:lnTo>
                  <a:lnTo>
                    <a:pt x="275704" y="190998"/>
                  </a:lnTo>
                  <a:cubicBezTo>
                    <a:pt x="262673" y="203215"/>
                    <a:pt x="256971" y="221134"/>
                    <a:pt x="260229" y="239052"/>
                  </a:cubicBezTo>
                  <a:lnTo>
                    <a:pt x="274076" y="319687"/>
                  </a:lnTo>
                  <a:lnTo>
                    <a:pt x="201586" y="281406"/>
                  </a:lnTo>
                  <a:cubicBezTo>
                    <a:pt x="186111" y="273261"/>
                    <a:pt x="166563" y="273261"/>
                    <a:pt x="151088" y="281406"/>
                  </a:cubicBezTo>
                  <a:lnTo>
                    <a:pt x="78598" y="319687"/>
                  </a:lnTo>
                  <a:lnTo>
                    <a:pt x="92444" y="239052"/>
                  </a:lnTo>
                  <a:cubicBezTo>
                    <a:pt x="95702" y="221134"/>
                    <a:pt x="90001" y="203215"/>
                    <a:pt x="76969" y="190998"/>
                  </a:cubicBezTo>
                  <a:lnTo>
                    <a:pt x="18326" y="133983"/>
                  </a:lnTo>
                  <a:lnTo>
                    <a:pt x="18326" y="133983"/>
                  </a:lnTo>
                  <a:lnTo>
                    <a:pt x="99775" y="121766"/>
                  </a:lnTo>
                  <a:cubicBezTo>
                    <a:pt x="117694" y="119323"/>
                    <a:pt x="133169" y="107920"/>
                    <a:pt x="140499" y="91630"/>
                  </a:cubicBezTo>
                  <a:lnTo>
                    <a:pt x="175522" y="18326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A095026A-CC52-47DF-92E2-AAAD3820B746}"/>
                </a:ext>
              </a:extLst>
            </p:cNvPr>
            <p:cNvSpPr/>
            <p:nvPr/>
          </p:nvSpPr>
          <p:spPr bwMode="gray">
            <a:xfrm>
              <a:off x="20730002" y="5378455"/>
              <a:ext cx="920373" cy="920373"/>
            </a:xfrm>
            <a:custGeom>
              <a:avLst/>
              <a:gdLst>
                <a:gd name="connsiteX0" fmla="*/ 843310 w 920372"/>
                <a:gd name="connsiteY0" fmla="*/ 401309 h 920372"/>
                <a:gd name="connsiteX1" fmla="*/ 524744 w 920372"/>
                <a:gd name="connsiteY1" fmla="*/ 843310 h 920372"/>
                <a:gd name="connsiteX2" fmla="*/ 82743 w 920372"/>
                <a:gd name="connsiteY2" fmla="*/ 524744 h 920372"/>
                <a:gd name="connsiteX3" fmla="*/ 401309 w 920372"/>
                <a:gd name="connsiteY3" fmla="*/ 82743 h 920372"/>
                <a:gd name="connsiteX4" fmla="*/ 843310 w 920372"/>
                <a:gd name="connsiteY4" fmla="*/ 401309 h 92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372" h="920372">
                  <a:moveTo>
                    <a:pt x="843310" y="401309"/>
                  </a:moveTo>
                  <a:cubicBezTo>
                    <a:pt x="877396" y="611334"/>
                    <a:pt x="734769" y="809225"/>
                    <a:pt x="524744" y="843310"/>
                  </a:cubicBezTo>
                  <a:cubicBezTo>
                    <a:pt x="314719" y="877396"/>
                    <a:pt x="116829" y="734769"/>
                    <a:pt x="82743" y="524744"/>
                  </a:cubicBezTo>
                  <a:cubicBezTo>
                    <a:pt x="48657" y="314719"/>
                    <a:pt x="191284" y="116829"/>
                    <a:pt x="401309" y="82743"/>
                  </a:cubicBezTo>
                  <a:cubicBezTo>
                    <a:pt x="611334" y="48657"/>
                    <a:pt x="809225" y="191284"/>
                    <a:pt x="843310" y="401309"/>
                  </a:cubicBez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5DD5A3D5-D9A2-435D-AC7E-13AC03067E6A}"/>
                </a:ext>
              </a:extLst>
            </p:cNvPr>
            <p:cNvSpPr/>
            <p:nvPr/>
          </p:nvSpPr>
          <p:spPr bwMode="gray">
            <a:xfrm>
              <a:off x="20874872" y="5522590"/>
              <a:ext cx="635302" cy="333941"/>
            </a:xfrm>
            <a:custGeom>
              <a:avLst/>
              <a:gdLst>
                <a:gd name="connsiteX0" fmla="*/ 619419 w 635301"/>
                <a:gd name="connsiteY0" fmla="*/ 318873 h 333940"/>
                <a:gd name="connsiteX1" fmla="*/ 318873 w 635301"/>
                <a:gd name="connsiteY1" fmla="*/ 18326 h 333940"/>
                <a:gd name="connsiteX2" fmla="*/ 18326 w 635301"/>
                <a:gd name="connsiteY2" fmla="*/ 318873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301" h="333940">
                  <a:moveTo>
                    <a:pt x="619419" y="318873"/>
                  </a:moveTo>
                  <a:cubicBezTo>
                    <a:pt x="619419" y="152717"/>
                    <a:pt x="485028" y="18326"/>
                    <a:pt x="318873" y="18326"/>
                  </a:cubicBezTo>
                  <a:cubicBezTo>
                    <a:pt x="152717" y="18326"/>
                    <a:pt x="18326" y="152717"/>
                    <a:pt x="18326" y="318873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7DD6C69D-D7AC-49DF-B8BE-FB55D06E3B8A}"/>
                </a:ext>
              </a:extLst>
            </p:cNvPr>
            <p:cNvSpPr/>
            <p:nvPr/>
          </p:nvSpPr>
          <p:spPr bwMode="gray">
            <a:xfrm>
              <a:off x="21274786" y="6088660"/>
              <a:ext cx="439824" cy="399100"/>
            </a:xfrm>
            <a:custGeom>
              <a:avLst/>
              <a:gdLst>
                <a:gd name="connsiteX0" fmla="*/ 270818 w 439824"/>
                <a:gd name="connsiteY0" fmla="*/ 18326 h 399099"/>
                <a:gd name="connsiteX1" fmla="*/ 426385 w 439824"/>
                <a:gd name="connsiteY1" fmla="*/ 228464 h 399099"/>
                <a:gd name="connsiteX2" fmla="*/ 235795 w 439824"/>
                <a:gd name="connsiteY2" fmla="*/ 196699 h 399099"/>
                <a:gd name="connsiteX3" fmla="*/ 204844 w 439824"/>
                <a:gd name="connsiteY3" fmla="*/ 387290 h 399099"/>
                <a:gd name="connsiteX4" fmla="*/ 18326 w 439824"/>
                <a:gd name="connsiteY4" fmla="*/ 126653 h 399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824" h="399099">
                  <a:moveTo>
                    <a:pt x="270818" y="18326"/>
                  </a:moveTo>
                  <a:lnTo>
                    <a:pt x="426385" y="228464"/>
                  </a:lnTo>
                  <a:lnTo>
                    <a:pt x="235795" y="196699"/>
                  </a:lnTo>
                  <a:lnTo>
                    <a:pt x="204844" y="387290"/>
                  </a:lnTo>
                  <a:lnTo>
                    <a:pt x="18326" y="126653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67088882-28CE-4DA5-9329-44F15F2D5170}"/>
                </a:ext>
              </a:extLst>
            </p:cNvPr>
            <p:cNvSpPr/>
            <p:nvPr/>
          </p:nvSpPr>
          <p:spPr bwMode="gray">
            <a:xfrm>
              <a:off x="20667177" y="6088660"/>
              <a:ext cx="439824" cy="399100"/>
            </a:xfrm>
            <a:custGeom>
              <a:avLst/>
              <a:gdLst>
                <a:gd name="connsiteX0" fmla="*/ 173079 w 439824"/>
                <a:gd name="connsiteY0" fmla="*/ 18326 h 399099"/>
                <a:gd name="connsiteX1" fmla="*/ 18326 w 439824"/>
                <a:gd name="connsiteY1" fmla="*/ 228464 h 399099"/>
                <a:gd name="connsiteX2" fmla="*/ 208102 w 439824"/>
                <a:gd name="connsiteY2" fmla="*/ 196699 h 399099"/>
                <a:gd name="connsiteX3" fmla="*/ 239867 w 439824"/>
                <a:gd name="connsiteY3" fmla="*/ 387290 h 399099"/>
                <a:gd name="connsiteX4" fmla="*/ 426385 w 439824"/>
                <a:gd name="connsiteY4" fmla="*/ 126653 h 399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824" h="399099">
                  <a:moveTo>
                    <a:pt x="173079" y="18326"/>
                  </a:moveTo>
                  <a:lnTo>
                    <a:pt x="18326" y="228464"/>
                  </a:lnTo>
                  <a:lnTo>
                    <a:pt x="208102" y="196699"/>
                  </a:lnTo>
                  <a:lnTo>
                    <a:pt x="239867" y="387290"/>
                  </a:lnTo>
                  <a:lnTo>
                    <a:pt x="426385" y="126653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422672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8" dur="2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2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6" dur="2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90" dur="2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1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0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0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14" dur="2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9" fill="hold">
                          <p:stCondLst>
                            <p:cond delay="indefinite"/>
                          </p:stCondLst>
                          <p:childTnLst>
                            <p:par>
                              <p:cTn id="1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8" dur="5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9" dur="25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4" grpId="0"/>
          <p:bldP spid="12" grpId="0"/>
          <p:bldP spid="14" grpId="0"/>
          <p:bldP spid="16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2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2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2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9" fill="hold">
                          <p:stCondLst>
                            <p:cond delay="indefinite"/>
                          </p:stCondLst>
                          <p:childTnLst>
                            <p:par>
                              <p:cTn id="1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8" dur="5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9" dur="25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4" grpId="0"/>
          <p:bldP spid="12" grpId="0"/>
          <p:bldP spid="14" grpId="0"/>
          <p:bldP spid="16" grpId="0"/>
          <p:bldP spid="18" grpId="0"/>
        </p:bldLst>
      </p:timing>
    </mc:Fallback>
  </mc:AlternateContent>
</p:sld>
</file>

<file path=ppt/theme/theme1.xml><?xml version="1.0" encoding="utf-8"?>
<a:theme xmlns:a="http://schemas.openxmlformats.org/drawingml/2006/main" name="UNI MARBURG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lIns="36000" tIns="36000" rIns="36000" bIns="36000" rtlCol="0" anchor="ctr"/>
      <a:lstStyle>
        <a:defPPr algn="ctr">
          <a:lnSpc>
            <a:spcPct val="90000"/>
          </a:lnSpc>
          <a:spcAft>
            <a:spcPts val="1000"/>
          </a:spcAft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DCE04B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square" lIns="0" tIns="0" rIns="0" bIns="0" rtlCol="0">
        <a:noAutofit/>
      </a:bodyPr>
      <a:lstStyle>
        <a:defPPr marL="0" indent="0" algn="l">
          <a:buNone/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1117</Words>
  <Application>Microsoft Office PowerPoint</Application>
  <PresentationFormat>Benutzerdefiniert</PresentationFormat>
  <Paragraphs>70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Segoe UI Light</vt:lpstr>
      <vt:lpstr>Segoe UI</vt:lpstr>
      <vt:lpstr>UNI MARBURG</vt:lpstr>
      <vt:lpstr>PowerPoint-Präsentation</vt:lpstr>
      <vt:lpstr>PowerPoint-Präsentation</vt:lpstr>
      <vt:lpstr>  Veröffentlichung  und Lizenzierung von  Forschungsdaten     </vt:lpstr>
      <vt:lpstr>  Veröffentlichung  und Lizenzierung von  Forschungsdaten   </vt:lpstr>
      <vt:lpstr>PowerPoint-Präsentation</vt:lpstr>
      <vt:lpstr>PowerPoint-Präsentation</vt:lpstr>
      <vt:lpstr>PowerPoint-Präsentation</vt:lpstr>
      <vt:lpstr>PowerPoint-Präsentation</vt:lpstr>
      <vt:lpstr>Zusammenfassung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Präsentation: Rechtliche Rahmenbedingungen des Forschungsdatenmanagements – Teil 7-9</dc:title>
  <dc:creator>Patrick Langner;Christian Krippes;Nina Dworschak</dc:creator>
  <cp:keywords>Forschungsdaten; Forschungsdatenmanagement; Urheberrecht; Leistungsschutzrecht; Entscheidungsbefugnis; Arbeitsvertrag; Dienstvertrag; Nutzungsrechtseinräumung; Förderbedingungen</cp:keywords>
  <dc:description/>
  <cp:lastModifiedBy>HLB-NB-Langner</cp:lastModifiedBy>
  <cp:revision>5275</cp:revision>
  <dcterms:created xsi:type="dcterms:W3CDTF">2015-11-26T10:37:47Z</dcterms:created>
  <dcterms:modified xsi:type="dcterms:W3CDTF">2021-03-19T14:26:03Z</dcterms:modified>
</cp:coreProperties>
</file>